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11" r:id="rId5"/>
    <p:sldId id="329" r:id="rId6"/>
    <p:sldId id="340" r:id="rId7"/>
    <p:sldId id="333" r:id="rId8"/>
    <p:sldId id="334" r:id="rId9"/>
    <p:sldId id="330" r:id="rId10"/>
    <p:sldId id="336" r:id="rId11"/>
    <p:sldId id="337" r:id="rId12"/>
    <p:sldId id="332" r:id="rId13"/>
    <p:sldId id="335" r:id="rId14"/>
    <p:sldId id="331" r:id="rId15"/>
    <p:sldId id="339" r:id="rId16"/>
    <p:sldId id="338" r:id="rId17"/>
    <p:sldId id="279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7030A0"/>
    <a:srgbClr val="70AD47"/>
    <a:srgbClr val="4472C4"/>
    <a:srgbClr val="FFC000"/>
    <a:srgbClr val="ED7D31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D9C12-F151-47EF-9B4F-4C88A7B16916}" v="375" dt="2021-05-20T06:48:37.651"/>
    <p1510:client id="{2B5F94EC-A580-81A2-8AD9-969FD203C925}" v="11" dt="2021-05-19T12:19:43.208"/>
    <p1510:client id="{3BFC4A32-929E-6553-0861-46644DCC66CD}" v="13" dt="2021-05-20T08:52:21.069"/>
    <p1510:client id="{739A727F-3914-6440-A8D5-349A36FC347F}" v="60" dt="2021-05-20T08:33:44.367"/>
    <p1510:client id="{A368C99F-2093-0000-9F5A-D177B737AC20}" v="14" dt="2021-05-19T11:31:35.959"/>
    <p1510:client id="{CB5B80CB-2609-BBB7-32DE-35F609B46855}" v="821" dt="2021-05-19T11:44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kkot\Desktop\agedata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kkot\Desktop\agedata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HK"/>
              <a:t>T</a:t>
            </a:r>
            <a:r>
              <a:rPr lang="en-US" altLang="zh-CN"/>
              <a:t>he Curve of  </a:t>
            </a:r>
            <a:r>
              <a:rPr lang="en-HK"/>
              <a:t>Accuracy VS Epochs by Different Datasets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Original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Sheet1!$D$4:$D$8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Sheet1!$I$37:$I$41</c:f>
              <c:numCache>
                <c:formatCode>General</c:formatCode>
                <c:ptCount val="5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0.26250000000000001</c:v>
                </c:pt>
                <c:pt idx="4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CD-4E1D-B6A5-9FCA1DAF9BC1}"/>
            </c:ext>
          </c:extLst>
        </c:ser>
        <c:ser>
          <c:idx val="1"/>
          <c:order val="1"/>
          <c:tx>
            <c:v>Flipped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Sheet1!$D$9:$D$13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Sheet1!$I$42:$I$46</c:f>
              <c:numCache>
                <c:formatCode>General</c:formatCode>
                <c:ptCount val="5"/>
                <c:pt idx="0">
                  <c:v>0.25</c:v>
                </c:pt>
                <c:pt idx="1">
                  <c:v>0.36249999999999999</c:v>
                </c:pt>
                <c:pt idx="2">
                  <c:v>0.67500000000000004</c:v>
                </c:pt>
                <c:pt idx="3">
                  <c:v>0.9375</c:v>
                </c:pt>
                <c:pt idx="4">
                  <c:v>0.97499999999999998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CD-4E1D-B6A5-9FCA1DAF9BC1}"/>
            </c:ext>
          </c:extLst>
        </c:ser>
        <c:ser>
          <c:idx val="2"/>
          <c:order val="2"/>
          <c:tx>
            <c:v>GAN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Sheet1!$D$14:$D$18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Sheet1!$I$47:$I$51</c:f>
              <c:numCache>
                <c:formatCode>General</c:formatCode>
                <c:ptCount val="5"/>
                <c:pt idx="0">
                  <c:v>0.25</c:v>
                </c:pt>
                <c:pt idx="1">
                  <c:v>0.46250000000000002</c:v>
                </c:pt>
                <c:pt idx="2">
                  <c:v>0.75</c:v>
                </c:pt>
                <c:pt idx="3">
                  <c:v>0.63749999999999996</c:v>
                </c:pt>
                <c:pt idx="4">
                  <c:v>0.96250000000000002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CD-4E1D-B6A5-9FCA1DAF9BC1}"/>
            </c:ext>
          </c:extLst>
        </c:ser>
        <c:ser>
          <c:idx val="3"/>
          <c:order val="3"/>
          <c:tx>
            <c:v>PCA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Sheet1!$D$19:$D$23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Sheet1!$I$52:$I$56</c:f>
              <c:numCache>
                <c:formatCode>General</c:formatCode>
                <c:ptCount val="5"/>
                <c:pt idx="0">
                  <c:v>0.27500000000000002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0.41249999999999998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2CD-4E1D-B6A5-9FCA1DAF9BC1}"/>
            </c:ext>
          </c:extLst>
        </c:ser>
        <c:ser>
          <c:idx val="4"/>
          <c:order val="4"/>
          <c:tx>
            <c:v>PCA+GAN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Sheet1!$D$24:$D$28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Sheet1!$K$57:$K$61</c:f>
              <c:numCache>
                <c:formatCode>General</c:formatCode>
                <c:ptCount val="5"/>
                <c:pt idx="0">
                  <c:v>0.33750000000000002</c:v>
                </c:pt>
                <c:pt idx="1">
                  <c:v>0.7</c:v>
                </c:pt>
                <c:pt idx="2">
                  <c:v>0.8</c:v>
                </c:pt>
                <c:pt idx="3">
                  <c:v>0.5625</c:v>
                </c:pt>
                <c:pt idx="4">
                  <c:v>0.92500000000000004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2CD-4E1D-B6A5-9FCA1DAF9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2222688"/>
        <c:axId val="725558192"/>
      </c:scatterChart>
      <c:valAx>
        <c:axId val="962222688"/>
        <c:scaling>
          <c:orientation val="minMax"/>
          <c:max val="10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HK"/>
                  <a:t>Epochs</a:t>
                </a:r>
              </a:p>
              <a:p>
                <a:pPr>
                  <a:defRPr/>
                </a:pPr>
                <a:endParaRPr lang="en-HK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5558192"/>
        <c:crosses val="autoZero"/>
        <c:crossBetween val="midCat"/>
        <c:majorUnit val="2"/>
      </c:valAx>
      <c:valAx>
        <c:axId val="725558192"/>
        <c:scaling>
          <c:orientation val="minMax"/>
          <c:max val="1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HK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62222688"/>
        <c:crosses val="autoZero"/>
        <c:crossBetween val="midCat"/>
        <c:majorUnit val="5.000000000000001E-2"/>
        <c:minorUnit val="5.000000000000001E-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431843042705935"/>
          <c:y val="0.88943210124212169"/>
          <c:w val="0.55784336799941314"/>
          <c:h val="4.7210745715609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HK"/>
              <a:t>T</a:t>
            </a:r>
            <a:r>
              <a:rPr lang="en-US" altLang="zh-CN"/>
              <a:t>he Curve of  </a:t>
            </a:r>
            <a:r>
              <a:rPr lang="en-HK"/>
              <a:t>Accuracy VS Epochs by Different Datasets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Original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Sheet1!$D$4:$D$8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Sheet1!$E$4:$E$8</c:f>
              <c:numCache>
                <c:formatCode>General</c:formatCode>
                <c:ptCount val="5"/>
                <c:pt idx="0">
                  <c:v>0.26250000000000001</c:v>
                </c:pt>
                <c:pt idx="1">
                  <c:v>0.23749999999999999</c:v>
                </c:pt>
                <c:pt idx="2">
                  <c:v>0.36249999999999999</c:v>
                </c:pt>
                <c:pt idx="3">
                  <c:v>0.53749999999999998</c:v>
                </c:pt>
                <c:pt idx="4">
                  <c:v>0.71250000000000002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84-431D-AB17-59987F0AC17D}"/>
            </c:ext>
          </c:extLst>
        </c:ser>
        <c:ser>
          <c:idx val="1"/>
          <c:order val="1"/>
          <c:tx>
            <c:v>Flipped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Sheet1!$D$9:$D$13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Sheet1!$E$9:$E$13</c:f>
              <c:numCache>
                <c:formatCode>General</c:formatCode>
                <c:ptCount val="5"/>
                <c:pt idx="0">
                  <c:v>0.78749999999999998</c:v>
                </c:pt>
                <c:pt idx="1">
                  <c:v>0.83750000000000002</c:v>
                </c:pt>
                <c:pt idx="2">
                  <c:v>0.72499999999999998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84-431D-AB17-59987F0AC17D}"/>
            </c:ext>
          </c:extLst>
        </c:ser>
        <c:ser>
          <c:idx val="2"/>
          <c:order val="2"/>
          <c:tx>
            <c:v>GAN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Sheet1!$D$14:$D$18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Sheet1!$E$14:$E$18</c:f>
              <c:numCache>
                <c:formatCode>General</c:formatCode>
                <c:ptCount val="5"/>
                <c:pt idx="0">
                  <c:v>0.9375</c:v>
                </c:pt>
                <c:pt idx="1">
                  <c:v>0.96250000000000002</c:v>
                </c:pt>
                <c:pt idx="2">
                  <c:v>0.9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984-431D-AB17-59987F0AC17D}"/>
            </c:ext>
          </c:extLst>
        </c:ser>
        <c:ser>
          <c:idx val="3"/>
          <c:order val="3"/>
          <c:tx>
            <c:v>PCA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Sheet1!$D$19:$D$23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Sheet1!$E$19:$E$23</c:f>
              <c:numCache>
                <c:formatCode>General</c:formatCode>
                <c:ptCount val="5"/>
                <c:pt idx="0">
                  <c:v>0.96250000000000002</c:v>
                </c:pt>
                <c:pt idx="1">
                  <c:v>0.98750000000000004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984-431D-AB17-59987F0AC17D}"/>
            </c:ext>
          </c:extLst>
        </c:ser>
        <c:ser>
          <c:idx val="4"/>
          <c:order val="4"/>
          <c:tx>
            <c:v>PCA+GAN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Sheet1!$D$24:$D$28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Sheet1!$E$24:$E$28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0.92500000000000004</c:v>
                </c:pt>
                <c:pt idx="3">
                  <c:v>0.97499999999999998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984-431D-AB17-59987F0AC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2222688"/>
        <c:axId val="725558192"/>
      </c:scatterChart>
      <c:valAx>
        <c:axId val="962222688"/>
        <c:scaling>
          <c:orientation val="minMax"/>
          <c:max val="10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HK"/>
                  <a:t>Epochs</a:t>
                </a:r>
              </a:p>
              <a:p>
                <a:pPr>
                  <a:defRPr/>
                </a:pPr>
                <a:endParaRPr lang="en-HK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5558192"/>
        <c:crosses val="autoZero"/>
        <c:crossBetween val="midCat"/>
        <c:majorUnit val="2"/>
      </c:valAx>
      <c:valAx>
        <c:axId val="725558192"/>
        <c:scaling>
          <c:orientation val="minMax"/>
          <c:max val="1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HK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62222688"/>
        <c:crosses val="autoZero"/>
        <c:crossBetween val="midCat"/>
        <c:majorUnit val="5.000000000000001E-2"/>
        <c:minorUnit val="5.000000000000001E-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03524143083018"/>
          <c:y val="0.86606905396384903"/>
          <c:w val="0.55784336799941314"/>
          <c:h val="4.7210745715609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53962-9A4E-4587-A46E-4B1112904E30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2C6-7EFD-4108-A2B1-A534FD4B3C4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4576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C02C6-7EFD-4108-A2B1-A534FD4B3C49}" type="slidenum">
              <a:rPr lang="en-HK" smtClean="0"/>
              <a:t>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131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Uv</a:t>
            </a:r>
            <a:r>
              <a:rPr lang="en-US"/>
              <a:t> 266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Uv</a:t>
            </a:r>
            <a:r>
              <a:rPr lang="en-US"/>
              <a:t> 266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2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1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8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大小写</a:t>
            </a:r>
            <a:r>
              <a:rPr lang="zh-CN" alt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9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7799E-5043-436A-A5DF-02F4D897E6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7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35D-3558-4207-8300-3FA36764F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218D2-9CAD-436A-B154-1B76F725B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071E7-9919-4088-8C94-3C0660F6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DDF6F-7859-4AAF-AF13-60B7B7A5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05806-6ABA-4CA4-8974-DB0EF40D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1348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9B4C-2E14-45EA-BA1E-CDE6BFC8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74803-708B-475B-9512-FE6295BA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DC99-0AD7-4A6D-B2F2-25741916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FE6-B036-48A4-B9F8-13C8E7CE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71707-FD62-4DBF-B5FF-EA1002B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1800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C8EBA-C2EE-4340-A0CF-A92F8EB33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1D8A7-1325-4D73-9F02-2DFC19ECC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8319F-7728-420B-9F05-EBFCB09B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331D-FCEE-4F23-B254-64AE8CD2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2465-DAFA-4148-9B12-B9918C86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7256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700214"/>
            <a:ext cx="4854575" cy="14700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華康儷粗黑" panose="020B0709000000000000" pitchFamily="49" charset="-120"/>
                <a:ea typeface="華康儷粗黑" panose="020B0709000000000000" pitchFamily="49" charset="-120"/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  <a:endParaRPr lang="zh-TW" altLang="en-US" noProof="0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5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6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C121-BF2C-4120-A8F0-26434EA8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10EEE-D3FD-44AB-A0BF-415C4C75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EBDDC-F20E-43D6-A14E-45ACDE7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BBFC-3553-4E7B-AFC7-B75F571C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780CE-7CD4-445F-942B-8D8F1138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7803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6C18-E924-41DF-9528-77EEC134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C209-E6D7-4149-967B-38AB80959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7072-6F7B-47E1-8FF0-CA1C68E8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1A4F-24F3-45A5-AC34-450D7D81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D6CB-BD0D-40F8-A539-211AC63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156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70DC-69E2-47B5-8A4F-DDDB3994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9EAE-4624-4F25-A008-AAF9615B2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5D57E-CB5E-44F1-905B-8368E2631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6FFA4-BA57-4E27-976D-980D1CF1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681B0-E621-483A-960C-2B9E6555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9F3A-6CDC-4C92-9D7F-1EE284AB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485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008D-0AA1-4655-9803-3C542DE6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D4AE2-9044-415D-A578-D773FC8B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F9356-E2A4-48AB-9138-16A55330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2E425-5D7E-44E4-871E-16BBA103A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303BA-E80E-476F-B9BC-59BE6912F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CED4C-16FF-4077-B651-6627C71C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ABD60-4F00-4E83-8FF1-A80BB91A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B2ECF-EA06-4C18-A97E-8035A575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4722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D04D-6A82-436D-9340-EA19B5D6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52B55-2114-4CAC-B832-9F0EA4326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A57BA-A8E2-4EEC-AB1A-F97EE38A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0FEC6-09F6-4C5F-BB10-3695F9E4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6817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8AE34-5981-4359-A777-908AF3FB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B59F0-7718-4E1F-B887-BCE695DE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1A606-B0AC-41CF-8A7A-5FF7DAED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6614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9AF5-2060-47A2-A7DF-4B6DA316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D2CB7-8273-483E-B735-3F6993D7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173CE-67E6-4CD8-8AC4-2FB0E7787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7CB9F-BE90-48C9-B585-42ACD020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8D69-E5B5-4F81-896E-4EAA956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59D6B-9D38-458E-B8F0-B79878D5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876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3619-17AE-42A7-B72B-83B9FE8A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FC116-2294-49F6-A13C-6AF742B10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A1284-65E3-4889-B835-116C941E0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680DC-2CB5-4D6B-B607-953D7DDC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3BD46-854C-4DA1-B280-5AB1B680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4258-4188-443B-9DBC-6A085B80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180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35445-5FA7-4F03-AE79-0EA4B9F4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FBE3A-D587-4D18-A1F5-764897C9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12A1-F22F-4F10-81D0-D03248282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B52-06F0-46C1-95DB-72F89C42B1C8}" type="datetimeFigureOut">
              <a:rPr lang="en-HK" smtClean="0"/>
              <a:t>20/5/2021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244C3-090D-4F69-832A-11F1E2CA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C60C-A01F-4664-999E-5EED17364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05778-0AA9-4386-A8CB-8CEEE03E70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115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11" Type="http://schemas.openxmlformats.org/officeDocument/2006/relationships/image" Target="../media/image7.tiff"/><Relationship Id="rId5" Type="http://schemas.openxmlformats.org/officeDocument/2006/relationships/image" Target="../media/image25.png"/><Relationship Id="rId10" Type="http://schemas.openxmlformats.org/officeDocument/2006/relationships/image" Target="../media/image51.jpeg"/><Relationship Id="rId4" Type="http://schemas.openxmlformats.org/officeDocument/2006/relationships/image" Target="../media/image48.png"/><Relationship Id="rId9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0.png"/><Relationship Id="rId18" Type="http://schemas.openxmlformats.org/officeDocument/2006/relationships/image" Target="../media/image33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3.png"/><Relationship Id="rId5" Type="http://schemas.openxmlformats.org/officeDocument/2006/relationships/image" Target="../media/image6.png"/><Relationship Id="rId15" Type="http://schemas.openxmlformats.org/officeDocument/2006/relationships/image" Target="../media/image47.png"/><Relationship Id="rId10" Type="http://schemas.openxmlformats.org/officeDocument/2006/relationships/image" Target="../media/image35.jpeg"/><Relationship Id="rId4" Type="http://schemas.openxmlformats.org/officeDocument/2006/relationships/image" Target="../media/image41.png"/><Relationship Id="rId9" Type="http://schemas.openxmlformats.org/officeDocument/2006/relationships/image" Target="../media/image34.jpeg"/><Relationship Id="rId1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068146" y="2410878"/>
            <a:ext cx="8248261" cy="12150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FFFF00"/>
                </a:solidFill>
                <a:latin typeface="+mn-lt"/>
              </a:rPr>
              <a:t>Mouse Kidney Glomerulus Classification</a:t>
            </a: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5487792" y="4596412"/>
            <a:ext cx="6501008" cy="1693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993300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Sarah Suet Ling Chow, </a:t>
            </a:r>
            <a:r>
              <a:rPr lang="en-US" sz="2800" err="1">
                <a:solidFill>
                  <a:prstClr val="white"/>
                </a:solidFill>
                <a:latin typeface="Calibri" panose="020F0502020204030204"/>
              </a:rPr>
              <a:t>Bingxin</a:t>
            </a: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 Huang,</a:t>
            </a:r>
          </a:p>
          <a:p>
            <a:pPr marL="0" indent="0">
              <a:buNone/>
            </a:pP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Jack Chun Kit </a:t>
            </a:r>
            <a:r>
              <a:rPr lang="en-US" sz="2800" err="1">
                <a:solidFill>
                  <a:prstClr val="white"/>
                </a:solidFill>
                <a:latin typeface="Calibri" panose="020F0502020204030204"/>
              </a:rPr>
              <a:t>Kot</a:t>
            </a:r>
            <a:endParaRPr lang="en-US" sz="280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buNone/>
            </a:pP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ranslational and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dvanced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ioimaging Laboratory (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hemical and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iological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ngineering (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CBE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niversity of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cience and 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echnology (</a:t>
            </a:r>
            <a:r>
              <a:rPr lang="en-HK" altLang="zh-HK" sz="1600" spc="1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HKUST</a:t>
            </a:r>
            <a:r>
              <a:rPr lang="en-HK" altLang="zh-HK" sz="1600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HK" altLang="en-US" sz="1600" spc="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2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591670" y="333487"/>
            <a:ext cx="997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Preprocessed Images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8ABF8-5D95-4082-8CA0-C4DC68FD6CF0}"/>
              </a:ext>
            </a:extLst>
          </p:cNvPr>
          <p:cNvGrpSpPr/>
          <p:nvPr/>
        </p:nvGrpSpPr>
        <p:grpSpPr>
          <a:xfrm>
            <a:off x="737698" y="1529159"/>
            <a:ext cx="11030413" cy="4208939"/>
            <a:chOff x="737698" y="1529159"/>
            <a:chExt cx="11030413" cy="420893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8EF6CFA-D502-4D04-BD6A-D37C6BD88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99" y="2113934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6835C9E4-C6B5-41DC-ADFA-D5DF721F9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33" y="2113935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E3159A1-7035-4EAD-B028-8C33ECD15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916" y="2113934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7D781DE-604C-4E32-89E8-61096A129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800" y="2113934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33F2F59-C5D8-417C-BE98-3BEB7EA11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684" y="2113934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标题 1">
              <a:extLst>
                <a:ext uri="{FF2B5EF4-FFF2-40B4-BE49-F238E27FC236}">
                  <a16:creationId xmlns:a16="http://schemas.microsoft.com/office/drawing/2014/main" id="{CB71C388-D95C-463F-A2FA-850C2737608D}"/>
                </a:ext>
              </a:extLst>
            </p:cNvPr>
            <p:cNvSpPr txBox="1">
              <a:spLocks/>
            </p:cNvSpPr>
            <p:nvPr/>
          </p:nvSpPr>
          <p:spPr>
            <a:xfrm>
              <a:off x="820905" y="1730787"/>
              <a:ext cx="1391219" cy="3110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Original</a:t>
              </a:r>
              <a:endParaRPr lang="zh-CN" alt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标题 1">
              <a:extLst>
                <a:ext uri="{FF2B5EF4-FFF2-40B4-BE49-F238E27FC236}">
                  <a16:creationId xmlns:a16="http://schemas.microsoft.com/office/drawing/2014/main" id="{AC4F71FC-3DF3-4599-B20E-2EA4AD954D90}"/>
                </a:ext>
              </a:extLst>
            </p:cNvPr>
            <p:cNvSpPr txBox="1">
              <a:spLocks/>
            </p:cNvSpPr>
            <p:nvPr/>
          </p:nvSpPr>
          <p:spPr>
            <a:xfrm>
              <a:off x="3090239" y="1722991"/>
              <a:ext cx="1391219" cy="3110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Flipped</a:t>
              </a:r>
              <a:endParaRPr lang="zh-CN" alt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标题 1">
              <a:extLst>
                <a:ext uri="{FF2B5EF4-FFF2-40B4-BE49-F238E27FC236}">
                  <a16:creationId xmlns:a16="http://schemas.microsoft.com/office/drawing/2014/main" id="{B2471E42-27C1-45BF-BDB5-9559F694B634}"/>
                </a:ext>
              </a:extLst>
            </p:cNvPr>
            <p:cNvSpPr txBox="1">
              <a:spLocks/>
            </p:cNvSpPr>
            <p:nvPr/>
          </p:nvSpPr>
          <p:spPr>
            <a:xfrm>
              <a:off x="5150453" y="1532943"/>
              <a:ext cx="1891093" cy="584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PCA </a:t>
              </a:r>
            </a:p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Reconstructed Image</a:t>
              </a:r>
              <a:endParaRPr lang="zh-CN" alt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F940A44A-4B69-4010-B7FB-9F3509C0F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799" y="4180469"/>
              <a:ext cx="1557629" cy="155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371E27B4-299D-4B02-9999-17027F7DF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684" y="4180469"/>
              <a:ext cx="1557628" cy="15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E04B9-B813-4B1F-BC49-6B57211D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916" y="4180469"/>
              <a:ext cx="1557628" cy="15576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F2E26C-38E0-456D-B83E-CE080FF70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8" y="4180469"/>
              <a:ext cx="1557628" cy="1557628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ECF9646-9864-46A7-8E27-FF98B51E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31162" y="4180469"/>
              <a:ext cx="1557628" cy="1557628"/>
            </a:xfrm>
            <a:prstGeom prst="rect">
              <a:avLst/>
            </a:prstGeom>
          </p:spPr>
        </p:pic>
        <p:sp>
          <p:nvSpPr>
            <p:cNvPr id="132" name="标题 1">
              <a:extLst>
                <a:ext uri="{FF2B5EF4-FFF2-40B4-BE49-F238E27FC236}">
                  <a16:creationId xmlns:a16="http://schemas.microsoft.com/office/drawing/2014/main" id="{A42DD565-6308-4216-B695-03433E5F3BE9}"/>
                </a:ext>
              </a:extLst>
            </p:cNvPr>
            <p:cNvSpPr txBox="1">
              <a:spLocks/>
            </p:cNvSpPr>
            <p:nvPr/>
          </p:nvSpPr>
          <p:spPr>
            <a:xfrm>
              <a:off x="7347570" y="1529159"/>
              <a:ext cx="1891093" cy="584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GAN</a:t>
              </a:r>
            </a:p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Generated Image</a:t>
              </a:r>
              <a:endParaRPr lang="zh-CN" alt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3" name="标题 1">
              <a:extLst>
                <a:ext uri="{FF2B5EF4-FFF2-40B4-BE49-F238E27FC236}">
                  <a16:creationId xmlns:a16="http://schemas.microsoft.com/office/drawing/2014/main" id="{70FEB9F4-3B1D-46CA-BD28-76E586B1D38F}"/>
                </a:ext>
              </a:extLst>
            </p:cNvPr>
            <p:cNvSpPr txBox="1">
              <a:spLocks/>
            </p:cNvSpPr>
            <p:nvPr/>
          </p:nvSpPr>
          <p:spPr>
            <a:xfrm>
              <a:off x="9470888" y="1529159"/>
              <a:ext cx="2297223" cy="584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GAN Generated </a:t>
              </a:r>
            </a:p>
            <a:p>
              <a:pPr algn="ctr"/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PCA Reconstructed Image</a:t>
              </a:r>
              <a:endParaRPr lang="zh-CN" altLang="en-US" sz="1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06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FEC7F-3BAA-6A46-92A4-B3C8498DF5EA}"/>
              </a:ext>
            </a:extLst>
          </p:cNvPr>
          <p:cNvSpPr txBox="1"/>
          <p:nvPr/>
        </p:nvSpPr>
        <p:spPr>
          <a:xfrm>
            <a:off x="591671" y="333487"/>
            <a:ext cx="8813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</a:t>
            </a:r>
            <a:r>
              <a:rPr lang="en-US" altLang="zh-CN" sz="3200" b="1">
                <a:solidFill>
                  <a:schemeClr val="bg1"/>
                </a:solidFill>
              </a:rPr>
              <a:t>lexNet with Preprocessed Datasets (</a:t>
            </a:r>
            <a:r>
              <a:rPr lang="en-US" sz="3200" b="1">
                <a:solidFill>
                  <a:schemeClr val="bg1"/>
                </a:solidFill>
              </a:rPr>
              <a:t>R</a:t>
            </a:r>
            <a:r>
              <a:rPr lang="en-US" altLang="zh-CN" sz="3200" b="1">
                <a:solidFill>
                  <a:schemeClr val="bg1"/>
                </a:solidFill>
              </a:rPr>
              <a:t>esult)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6D9FDB05-C6EA-49BE-BF71-D87E704B9C54}"/>
              </a:ext>
            </a:extLst>
          </p:cNvPr>
          <p:cNvSpPr/>
          <p:nvPr/>
        </p:nvSpPr>
        <p:spPr>
          <a:xfrm>
            <a:off x="7708446" y="2251163"/>
            <a:ext cx="4422710" cy="3429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sz="1400" b="0" i="0" u="none" strike="noStrik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 accuracy of the model with any version of datasets increases along with the training epochs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4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Data processed with data extension achieves relatively high accuracy.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sz="14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Despite Flipped dataset obtained the best result, its application is limited while using GAN is stable and still can get high accuracy.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zh-CN" sz="1400">
              <a:solidFill>
                <a:srgbClr val="202122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zh-CN" sz="1400">
                <a:solidFill>
                  <a:srgbClr val="202122"/>
                </a:solidFill>
                <a:latin typeface="Arial" panose="020B0604020202020204" pitchFamily="34" charset="0"/>
              </a:rPr>
              <a:t>Compared with classification by manifold learning methods, training a classifier with GAN and PCA preprocessed dataset is superior.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11CF68C-0308-4F23-9B89-FC63EE045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427375"/>
              </p:ext>
            </p:extLst>
          </p:nvPr>
        </p:nvGraphicFramePr>
        <p:xfrm>
          <a:off x="0" y="1793227"/>
          <a:ext cx="7839075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4029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40395-5DCF-4821-8D26-BD0BCC278391}"/>
              </a:ext>
            </a:extLst>
          </p:cNvPr>
          <p:cNvSpPr txBox="1"/>
          <p:nvPr/>
        </p:nvSpPr>
        <p:spPr>
          <a:xfrm>
            <a:off x="591671" y="333487"/>
            <a:ext cx="8813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84993EC5-DD86-4644-BA67-89B53B941C01}"/>
              </a:ext>
            </a:extLst>
          </p:cNvPr>
          <p:cNvSpPr/>
          <p:nvPr/>
        </p:nvSpPr>
        <p:spPr>
          <a:xfrm>
            <a:off x="1936879" y="2267339"/>
            <a:ext cx="8613755" cy="3394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>
                <a:solidFill>
                  <a:srgbClr val="212529"/>
                </a:solidFill>
                <a:latin typeface="Calibri" panose="020F0502020204030204" pitchFamily="34" charset="0"/>
              </a:rPr>
              <a:t>T</a:t>
            </a: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ested 3 different methods of manifold learning to visualize all the data.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>
                <a:solidFill>
                  <a:srgbClr val="212529"/>
                </a:solidFill>
                <a:latin typeface="Calibri" panose="020F0502020204030204" pitchFamily="34" charset="0"/>
              </a:rPr>
              <a:t>U</a:t>
            </a: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tilized </a:t>
            </a:r>
            <a:r>
              <a:rPr lang="en-US" b="0" i="0" u="none" strike="noStrike" err="1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AlexNet</a:t>
            </a: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 for the classification of kidney tissues that contain glomerulus in histological images in conjunction with the reconstruction by PCA and generation by DCGAN.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>
              <a:solidFill>
                <a:srgbClr val="212529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The classification result validate</a:t>
            </a:r>
            <a:r>
              <a:rPr lang="en-US" altLang="zh-CN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s</a:t>
            </a: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 the hypothesis </a:t>
            </a:r>
            <a:r>
              <a:rPr lang="en-US" altLang="zh-CN">
                <a:solidFill>
                  <a:srgbClr val="212529"/>
                </a:solidFill>
                <a:latin typeface="Calibri" panose="020F0502020204030204" pitchFamily="34" charset="0"/>
              </a:rPr>
              <a:t>that</a:t>
            </a:r>
            <a:r>
              <a:rPr lang="en-US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 preprocessed data can improve the training of the classifier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8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377EC-BE87-4A54-9E95-5219AA8B3C92}"/>
              </a:ext>
            </a:extLst>
          </p:cNvPr>
          <p:cNvSpPr txBox="1">
            <a:spLocks/>
          </p:cNvSpPr>
          <p:nvPr/>
        </p:nvSpPr>
        <p:spPr>
          <a:xfrm>
            <a:off x="5344925" y="3291066"/>
            <a:ext cx="1502149" cy="275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zh-CN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2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FEC7F-3BAA-6A46-92A4-B3C8498DF5EA}"/>
              </a:ext>
            </a:extLst>
          </p:cNvPr>
          <p:cNvSpPr txBox="1"/>
          <p:nvPr/>
        </p:nvSpPr>
        <p:spPr>
          <a:xfrm>
            <a:off x="591671" y="333487"/>
            <a:ext cx="236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R</a:t>
            </a:r>
            <a:r>
              <a:rPr lang="en-US" altLang="zh-CN" sz="3200" b="1">
                <a:solidFill>
                  <a:schemeClr val="bg1"/>
                </a:solidFill>
              </a:rPr>
              <a:t>esult</a:t>
            </a:r>
            <a:endParaRPr lang="en-US" sz="3200" b="1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1CF68C-0308-4F23-9B89-FC63EE045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21390"/>
              </p:ext>
            </p:extLst>
          </p:nvPr>
        </p:nvGraphicFramePr>
        <p:xfrm>
          <a:off x="2010407" y="1629066"/>
          <a:ext cx="8171186" cy="4501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4228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591670" y="333487"/>
            <a:ext cx="997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Generative Adversarial Network (GAN)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0C5BB31-DF62-4DE2-9108-0E7179E6AE97}"/>
              </a:ext>
            </a:extLst>
          </p:cNvPr>
          <p:cNvSpPr/>
          <p:nvPr/>
        </p:nvSpPr>
        <p:spPr>
          <a:xfrm>
            <a:off x="7821683" y="2598696"/>
            <a:ext cx="515007" cy="5074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687543-1CB3-461E-8373-FC936FDBDDCA}"/>
              </a:ext>
            </a:extLst>
          </p:cNvPr>
          <p:cNvSpPr/>
          <p:nvPr/>
        </p:nvSpPr>
        <p:spPr>
          <a:xfrm>
            <a:off x="7810761" y="1809219"/>
            <a:ext cx="515007" cy="5074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1" name="Rounded Rectangle 47">
            <a:extLst>
              <a:ext uri="{FF2B5EF4-FFF2-40B4-BE49-F238E27FC236}">
                <a16:creationId xmlns:a16="http://schemas.microsoft.com/office/drawing/2014/main" id="{BD0760C6-60C7-430F-B8AE-E35E97E3B3D4}"/>
              </a:ext>
            </a:extLst>
          </p:cNvPr>
          <p:cNvSpPr/>
          <p:nvPr/>
        </p:nvSpPr>
        <p:spPr>
          <a:xfrm>
            <a:off x="6028766" y="1825781"/>
            <a:ext cx="1293308" cy="12558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49">
            <a:extLst>
              <a:ext uri="{FF2B5EF4-FFF2-40B4-BE49-F238E27FC236}">
                <a16:creationId xmlns:a16="http://schemas.microsoft.com/office/drawing/2014/main" id="{8EB0D6B7-B02B-4E05-AB75-D499C6AF87C7}"/>
              </a:ext>
            </a:extLst>
          </p:cNvPr>
          <p:cNvSpPr/>
          <p:nvPr/>
        </p:nvSpPr>
        <p:spPr>
          <a:xfrm>
            <a:off x="2752238" y="2641816"/>
            <a:ext cx="1018205" cy="4398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E66C07A6-39D7-4364-8A4B-7E907DB6E4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4873" y="2095628"/>
                <a:ext cx="3147459" cy="3052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500" i="1" dirty="0" err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𝑙𝑜𝑔𝐷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)+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𝑙𝑜𝑔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⁡(1−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zh-CN" sz="15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))</m:t>
                      </m:r>
                    </m:oMath>
                  </m:oMathPara>
                </a14:m>
                <a:br>
                  <a:rPr lang="en-US" altLang="zh-CN" sz="1600" i="1"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E66C07A6-39D7-4364-8A4B-7E907DB6E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873" y="2095628"/>
                <a:ext cx="3147459" cy="305286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7">
                <a:extLst>
                  <a:ext uri="{FF2B5EF4-FFF2-40B4-BE49-F238E27FC236}">
                    <a16:creationId xmlns:a16="http://schemas.microsoft.com/office/drawing/2014/main" id="{84451303-5AF2-4954-AA2F-79521012A3C6}"/>
                  </a:ext>
                </a:extLst>
              </p:cNvPr>
              <p:cNvSpPr txBox="1"/>
              <p:nvPr/>
            </p:nvSpPr>
            <p:spPr>
              <a:xfrm>
                <a:off x="2718409" y="2701228"/>
                <a:ext cx="11386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Generator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4" name="文本框 7">
                <a:extLst>
                  <a:ext uri="{FF2B5EF4-FFF2-40B4-BE49-F238E27FC236}">
                    <a16:creationId xmlns:a16="http://schemas.microsoft.com/office/drawing/2014/main" id="{84451303-5AF2-4954-AA2F-79521012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09" y="2701228"/>
                <a:ext cx="1138693" cy="307777"/>
              </a:xfrm>
              <a:prstGeom prst="rect">
                <a:avLst/>
              </a:prstGeom>
              <a:blipFill>
                <a:blip r:embed="rId4"/>
                <a:stretch>
                  <a:fillRect l="-1604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8">
            <a:extLst>
              <a:ext uri="{FF2B5EF4-FFF2-40B4-BE49-F238E27FC236}">
                <a16:creationId xmlns:a16="http://schemas.microsoft.com/office/drawing/2014/main" id="{795ED6DE-1436-4B2A-927B-5ECB5EB27C9A}"/>
              </a:ext>
            </a:extLst>
          </p:cNvPr>
          <p:cNvSpPr/>
          <p:nvPr/>
        </p:nvSpPr>
        <p:spPr>
          <a:xfrm rot="5400000">
            <a:off x="3067419" y="1403290"/>
            <a:ext cx="439826" cy="130318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">
                <a:extLst>
                  <a:ext uri="{FF2B5EF4-FFF2-40B4-BE49-F238E27FC236}">
                    <a16:creationId xmlns:a16="http://schemas.microsoft.com/office/drawing/2014/main" id="{79F42E55-A8F0-492D-B698-15914BBE3DED}"/>
                  </a:ext>
                </a:extLst>
              </p:cNvPr>
              <p:cNvSpPr txBox="1"/>
              <p:nvPr/>
            </p:nvSpPr>
            <p:spPr>
              <a:xfrm>
                <a:off x="2543567" y="1878281"/>
                <a:ext cx="1616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Random Input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sz="1600" i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6" name="文本框 9">
                <a:extLst>
                  <a:ext uri="{FF2B5EF4-FFF2-40B4-BE49-F238E27FC236}">
                    <a16:creationId xmlns:a16="http://schemas.microsoft.com/office/drawing/2014/main" id="{79F42E55-A8F0-492D-B698-15914BBE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67" y="1878281"/>
                <a:ext cx="1616605" cy="338554"/>
              </a:xfrm>
              <a:prstGeom prst="rect">
                <a:avLst/>
              </a:prstGeom>
              <a:blipFill>
                <a:blip r:embed="rId5"/>
                <a:stretch>
                  <a:fillRect l="-1132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本框 11">
                <a:extLst>
                  <a:ext uri="{FF2B5EF4-FFF2-40B4-BE49-F238E27FC236}">
                    <a16:creationId xmlns:a16="http://schemas.microsoft.com/office/drawing/2014/main" id="{D9B8052F-762D-4BEE-9962-E263B39A6DEF}"/>
                  </a:ext>
                </a:extLst>
              </p:cNvPr>
              <p:cNvSpPr txBox="1"/>
              <p:nvPr/>
            </p:nvSpPr>
            <p:spPr>
              <a:xfrm>
                <a:off x="6028766" y="2298242"/>
                <a:ext cx="1341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</a:t>
                </a:r>
                <a:r>
                  <a:rPr lang="en-US" altLang="zh-CN" sz="14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7" name="文本框 11">
                <a:extLst>
                  <a:ext uri="{FF2B5EF4-FFF2-40B4-BE49-F238E27FC236}">
                    <a16:creationId xmlns:a16="http://schemas.microsoft.com/office/drawing/2014/main" id="{D9B8052F-762D-4BEE-9962-E263B39A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766" y="2298242"/>
                <a:ext cx="1341304" cy="307777"/>
              </a:xfrm>
              <a:prstGeom prst="rect">
                <a:avLst/>
              </a:prstGeom>
              <a:blipFill>
                <a:blip r:embed="rId6"/>
                <a:stretch>
                  <a:fillRect l="-1364"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0853A545-B3B7-4C8B-B5A3-EB094C3FDB47}"/>
              </a:ext>
            </a:extLst>
          </p:cNvPr>
          <p:cNvGrpSpPr/>
          <p:nvPr/>
        </p:nvGrpSpPr>
        <p:grpSpPr>
          <a:xfrm>
            <a:off x="4210065" y="2641818"/>
            <a:ext cx="1422741" cy="439825"/>
            <a:chOff x="2205334" y="4401124"/>
            <a:chExt cx="1422741" cy="439825"/>
          </a:xfrm>
        </p:grpSpPr>
        <p:sp>
          <p:nvSpPr>
            <p:cNvPr id="99" name="矩形 8">
              <a:extLst>
                <a:ext uri="{FF2B5EF4-FFF2-40B4-BE49-F238E27FC236}">
                  <a16:creationId xmlns:a16="http://schemas.microsoft.com/office/drawing/2014/main" id="{B18510FF-2AFA-4376-A0E2-A52EB8D3DB67}"/>
                </a:ext>
              </a:extLst>
            </p:cNvPr>
            <p:cNvSpPr/>
            <p:nvPr/>
          </p:nvSpPr>
          <p:spPr>
            <a:xfrm rot="5400000">
              <a:off x="2696792" y="3974383"/>
              <a:ext cx="439825" cy="12933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文本框 16">
                  <a:extLst>
                    <a:ext uri="{FF2B5EF4-FFF2-40B4-BE49-F238E27FC236}">
                      <a16:creationId xmlns:a16="http://schemas.microsoft.com/office/drawing/2014/main" id="{6CE72FD8-5041-4E42-8E2A-EE547842791C}"/>
                    </a:ext>
                  </a:extLst>
                </p:cNvPr>
                <p:cNvSpPr txBox="1"/>
                <p:nvPr/>
              </p:nvSpPr>
              <p:spPr>
                <a:xfrm>
                  <a:off x="2205334" y="4467148"/>
                  <a:ext cx="14227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Fake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0" name="文本框 16">
                  <a:extLst>
                    <a:ext uri="{FF2B5EF4-FFF2-40B4-BE49-F238E27FC236}">
                      <a16:creationId xmlns:a16="http://schemas.microsoft.com/office/drawing/2014/main" id="{6CE72FD8-5041-4E42-8E2A-EE5478427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334" y="4467148"/>
                  <a:ext cx="142274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288"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右箭头 19">
            <a:extLst>
              <a:ext uri="{FF2B5EF4-FFF2-40B4-BE49-F238E27FC236}">
                <a16:creationId xmlns:a16="http://schemas.microsoft.com/office/drawing/2014/main" id="{8373DB30-C15A-403F-94F9-C7B42F6F8188}"/>
              </a:ext>
            </a:extLst>
          </p:cNvPr>
          <p:cNvSpPr/>
          <p:nvPr/>
        </p:nvSpPr>
        <p:spPr>
          <a:xfrm rot="5400000">
            <a:off x="3129808" y="2351406"/>
            <a:ext cx="315046" cy="1946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2" name="标题 1">
            <a:extLst>
              <a:ext uri="{FF2B5EF4-FFF2-40B4-BE49-F238E27FC236}">
                <a16:creationId xmlns:a16="http://schemas.microsoft.com/office/drawing/2014/main" id="{9DDA2D90-BC2D-4B5D-83E4-80DF15E40E7B}"/>
              </a:ext>
            </a:extLst>
          </p:cNvPr>
          <p:cNvSpPr txBox="1">
            <a:spLocks/>
          </p:cNvSpPr>
          <p:nvPr/>
        </p:nvSpPr>
        <p:spPr>
          <a:xfrm>
            <a:off x="231645" y="1446218"/>
            <a:ext cx="3538798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Generative adversarial network (GAN)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右箭头 19">
            <a:extLst>
              <a:ext uri="{FF2B5EF4-FFF2-40B4-BE49-F238E27FC236}">
                <a16:creationId xmlns:a16="http://schemas.microsoft.com/office/drawing/2014/main" id="{2622F3E6-27BE-4504-B527-C6ECB6F9F39E}"/>
              </a:ext>
            </a:extLst>
          </p:cNvPr>
          <p:cNvSpPr/>
          <p:nvPr/>
        </p:nvSpPr>
        <p:spPr>
          <a:xfrm>
            <a:off x="3827720" y="2765783"/>
            <a:ext cx="394336" cy="1929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4556932-5657-45B6-95D1-04AF8A942829}"/>
              </a:ext>
            </a:extLst>
          </p:cNvPr>
          <p:cNvGrpSpPr/>
          <p:nvPr/>
        </p:nvGrpSpPr>
        <p:grpSpPr>
          <a:xfrm>
            <a:off x="4279657" y="1834972"/>
            <a:ext cx="1283559" cy="439825"/>
            <a:chOff x="2290315" y="3594278"/>
            <a:chExt cx="1283559" cy="439825"/>
          </a:xfrm>
        </p:grpSpPr>
        <p:sp>
          <p:nvSpPr>
            <p:cNvPr id="105" name="矩形 8">
              <a:extLst>
                <a:ext uri="{FF2B5EF4-FFF2-40B4-BE49-F238E27FC236}">
                  <a16:creationId xmlns:a16="http://schemas.microsoft.com/office/drawing/2014/main" id="{FA4C866D-86CF-42DF-B1AF-28A893A4F2BA}"/>
                </a:ext>
              </a:extLst>
            </p:cNvPr>
            <p:cNvSpPr/>
            <p:nvPr/>
          </p:nvSpPr>
          <p:spPr>
            <a:xfrm rot="5400000">
              <a:off x="2712182" y="3172411"/>
              <a:ext cx="439825" cy="12835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文本框 16">
                  <a:extLst>
                    <a:ext uri="{FF2B5EF4-FFF2-40B4-BE49-F238E27FC236}">
                      <a16:creationId xmlns:a16="http://schemas.microsoft.com/office/drawing/2014/main" id="{D8BF393F-ECC7-47B9-BD75-7B528E257182}"/>
                    </a:ext>
                  </a:extLst>
                </p:cNvPr>
                <p:cNvSpPr txBox="1"/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Real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6" name="文本框 16">
                  <a:extLst>
                    <a:ext uri="{FF2B5EF4-FFF2-40B4-BE49-F238E27FC236}">
                      <a16:creationId xmlns:a16="http://schemas.microsoft.com/office/drawing/2014/main" id="{D8BF393F-ECC7-47B9-BD75-7B528E257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622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右箭头 19">
            <a:extLst>
              <a:ext uri="{FF2B5EF4-FFF2-40B4-BE49-F238E27FC236}">
                <a16:creationId xmlns:a16="http://schemas.microsoft.com/office/drawing/2014/main" id="{96C3C6EF-EE0A-4D4E-B5CF-CE7B5A45CF1F}"/>
              </a:ext>
            </a:extLst>
          </p:cNvPr>
          <p:cNvSpPr/>
          <p:nvPr/>
        </p:nvSpPr>
        <p:spPr>
          <a:xfrm>
            <a:off x="5615264" y="2758649"/>
            <a:ext cx="394336" cy="1929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8" name="右箭头 19">
            <a:extLst>
              <a:ext uri="{FF2B5EF4-FFF2-40B4-BE49-F238E27FC236}">
                <a16:creationId xmlns:a16="http://schemas.microsoft.com/office/drawing/2014/main" id="{E444761B-24C0-415E-B702-AB025D12A3DD}"/>
              </a:ext>
            </a:extLst>
          </p:cNvPr>
          <p:cNvSpPr/>
          <p:nvPr/>
        </p:nvSpPr>
        <p:spPr>
          <a:xfrm>
            <a:off x="5615852" y="1969077"/>
            <a:ext cx="394336" cy="192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9" name="右箭头 19">
            <a:extLst>
              <a:ext uri="{FF2B5EF4-FFF2-40B4-BE49-F238E27FC236}">
                <a16:creationId xmlns:a16="http://schemas.microsoft.com/office/drawing/2014/main" id="{1A4B9D43-7BAC-48C5-B044-8A425F58F758}"/>
              </a:ext>
            </a:extLst>
          </p:cNvPr>
          <p:cNvSpPr/>
          <p:nvPr/>
        </p:nvSpPr>
        <p:spPr>
          <a:xfrm>
            <a:off x="7370070" y="2736635"/>
            <a:ext cx="394336" cy="1929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0" name="右箭头 19">
            <a:extLst>
              <a:ext uri="{FF2B5EF4-FFF2-40B4-BE49-F238E27FC236}">
                <a16:creationId xmlns:a16="http://schemas.microsoft.com/office/drawing/2014/main" id="{396845D0-F9A7-45D3-866D-436936C0E089}"/>
              </a:ext>
            </a:extLst>
          </p:cNvPr>
          <p:cNvSpPr/>
          <p:nvPr/>
        </p:nvSpPr>
        <p:spPr>
          <a:xfrm>
            <a:off x="7370070" y="2015578"/>
            <a:ext cx="394336" cy="192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8C81E8D-DECA-4454-8EFF-CE30234E3B13}"/>
              </a:ext>
            </a:extLst>
          </p:cNvPr>
          <p:cNvSpPr/>
          <p:nvPr/>
        </p:nvSpPr>
        <p:spPr>
          <a:xfrm>
            <a:off x="7930245" y="1909058"/>
            <a:ext cx="27603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4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8D6200-7F49-4D52-9C9B-4C0450A3433B}"/>
              </a:ext>
            </a:extLst>
          </p:cNvPr>
          <p:cNvSpPr/>
          <p:nvPr/>
        </p:nvSpPr>
        <p:spPr>
          <a:xfrm>
            <a:off x="7941167" y="2698535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D10CD4C-DA54-421B-ABD0-7DD56C83BBF6}"/>
                  </a:ext>
                </a:extLst>
              </p:cNvPr>
              <p:cNvSpPr/>
              <p:nvPr/>
            </p:nvSpPr>
            <p:spPr>
              <a:xfrm>
                <a:off x="3592541" y="3411987"/>
                <a:ext cx="3326232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HK" altLang="zh-CN" sz="14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𝐨𝐛𝐣𝐞𝐜𝐭𝐢𝐯𝐞</m:t>
                    </m:r>
                    <m:r>
                      <a:rPr lang="en-HK" altLang="zh-CN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en-HK" altLang="zh-CN" sz="1400">
                    <a:solidFill>
                      <a:prstClr val="black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HK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e>
                      <m:sup>
                        <m:r>
                          <a:rPr lang="en-HK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HK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HK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altLang="zh-CN" sz="1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HK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altLang="zh-CN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altLang="zh-CN" sz="1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HK" altLang="zh-CN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HK" altLang="zh-CN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altLang="zh-CN" sz="1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altLang="zh-CN" sz="1400" i="1" baseline="-250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𝐺𝐴𝑁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𝐺</m:t>
                                    </m:r>
                                    <m:r>
                                      <a:rPr lang="en-US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HK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/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D10CD4C-DA54-421B-ABD0-7DD56C83B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541" y="3411987"/>
                <a:ext cx="3326232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73CD89D-4AC2-4E0D-85DC-A10BFFDBC43B}"/>
                  </a:ext>
                </a:extLst>
              </p:cNvPr>
              <p:cNvSpPr/>
              <p:nvPr/>
            </p:nvSpPr>
            <p:spPr>
              <a:xfrm>
                <a:off x="9287016" y="2925143"/>
                <a:ext cx="19574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𝑙𝑜𝑔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⁡(1−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73CD89D-4AC2-4E0D-85DC-A10BFFDBC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16" y="2925143"/>
                <a:ext cx="1957459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>
            <a:extLst>
              <a:ext uri="{FF2B5EF4-FFF2-40B4-BE49-F238E27FC236}">
                <a16:creationId xmlns:a16="http://schemas.microsoft.com/office/drawing/2014/main" id="{F8190168-954E-4F1A-896B-7C2E2D7FC58C}"/>
              </a:ext>
            </a:extLst>
          </p:cNvPr>
          <p:cNvSpPr/>
          <p:nvPr/>
        </p:nvSpPr>
        <p:spPr>
          <a:xfrm>
            <a:off x="7764406" y="1725363"/>
            <a:ext cx="607717" cy="1523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标题 1">
                <a:extLst>
                  <a:ext uri="{FF2B5EF4-FFF2-40B4-BE49-F238E27FC236}">
                    <a16:creationId xmlns:a16="http://schemas.microsoft.com/office/drawing/2014/main" id="{E0CDBA5E-A141-4A78-924D-053D4CE62E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016" y="1834970"/>
                <a:ext cx="1805438" cy="3052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𝑖𝑠𝑐𝑟𝑖𝑚𝑖𝑛𝑎𝑡𝑜𝑟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6" name="标题 1">
                <a:extLst>
                  <a:ext uri="{FF2B5EF4-FFF2-40B4-BE49-F238E27FC236}">
                    <a16:creationId xmlns:a16="http://schemas.microsoft.com/office/drawing/2014/main" id="{E0CDBA5E-A141-4A78-924D-053D4CE6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16" y="1834970"/>
                <a:ext cx="1805438" cy="305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标题 1">
                <a:extLst>
                  <a:ext uri="{FF2B5EF4-FFF2-40B4-BE49-F238E27FC236}">
                    <a16:creationId xmlns:a16="http://schemas.microsoft.com/office/drawing/2014/main" id="{91D47853-3471-4938-A8DD-E3EA060B1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1041" y="2677798"/>
                <a:ext cx="1805438" cy="3052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𝑒𝑛𝑒𝑟𝑎𝑡𝑜𝑟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7" name="标题 1">
                <a:extLst>
                  <a:ext uri="{FF2B5EF4-FFF2-40B4-BE49-F238E27FC236}">
                    <a16:creationId xmlns:a16="http://schemas.microsoft.com/office/drawing/2014/main" id="{91D47853-3471-4938-A8DD-E3EA060B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041" y="2677798"/>
                <a:ext cx="1805438" cy="3052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右箭头 19">
            <a:extLst>
              <a:ext uri="{FF2B5EF4-FFF2-40B4-BE49-F238E27FC236}">
                <a16:creationId xmlns:a16="http://schemas.microsoft.com/office/drawing/2014/main" id="{C14AAE06-0F82-4250-B611-A4A1B3978C6E}"/>
              </a:ext>
            </a:extLst>
          </p:cNvPr>
          <p:cNvSpPr/>
          <p:nvPr/>
        </p:nvSpPr>
        <p:spPr>
          <a:xfrm rot="1787657">
            <a:off x="8479004" y="2637822"/>
            <a:ext cx="394336" cy="1929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9" name="右箭头 19">
            <a:extLst>
              <a:ext uri="{FF2B5EF4-FFF2-40B4-BE49-F238E27FC236}">
                <a16:creationId xmlns:a16="http://schemas.microsoft.com/office/drawing/2014/main" id="{252735C0-E23F-430F-A4C2-9FDEA055910D}"/>
              </a:ext>
            </a:extLst>
          </p:cNvPr>
          <p:cNvSpPr/>
          <p:nvPr/>
        </p:nvSpPr>
        <p:spPr>
          <a:xfrm rot="19349701">
            <a:off x="8457001" y="2151552"/>
            <a:ext cx="394336" cy="192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0" name="文本框 11">
            <a:extLst>
              <a:ext uri="{FF2B5EF4-FFF2-40B4-BE49-F238E27FC236}">
                <a16:creationId xmlns:a16="http://schemas.microsoft.com/office/drawing/2014/main" id="{AF4BB1DA-093E-419F-BFD5-B0FF11AC0EC4}"/>
              </a:ext>
            </a:extLst>
          </p:cNvPr>
          <p:cNvSpPr txBox="1"/>
          <p:nvPr/>
        </p:nvSpPr>
        <p:spPr>
          <a:xfrm>
            <a:off x="7397612" y="1375658"/>
            <a:ext cx="139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Predicted Result</a:t>
            </a:r>
            <a:endParaRPr lang="zh-CN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矩形 4">
            <a:extLst>
              <a:ext uri="{FF2B5EF4-FFF2-40B4-BE49-F238E27FC236}">
                <a16:creationId xmlns:a16="http://schemas.microsoft.com/office/drawing/2014/main" id="{B786FA62-CA4E-4B20-B0CD-DDF97D58B093}"/>
              </a:ext>
            </a:extLst>
          </p:cNvPr>
          <p:cNvSpPr/>
          <p:nvPr/>
        </p:nvSpPr>
        <p:spPr>
          <a:xfrm>
            <a:off x="-51300" y="6660501"/>
            <a:ext cx="5202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Calibri" panose="020F0502020204030204" pitchFamily="34" charset="0"/>
                <a:cs typeface="Calibri" panose="020F0502020204030204" pitchFamily="34" charset="0"/>
              </a:rPr>
              <a:t>I. </a:t>
            </a:r>
            <a:r>
              <a:rPr lang="en-US" altLang="zh-CN" sz="1200" b="1" err="1">
                <a:latin typeface="Calibri" panose="020F0502020204030204" pitchFamily="34" charset="0"/>
                <a:cs typeface="Calibri" panose="020F0502020204030204" pitchFamily="34" charset="0"/>
              </a:rPr>
              <a:t>Goodfellow</a:t>
            </a:r>
            <a:r>
              <a:rPr lang="en-US" altLang="zh-CN" sz="1200" b="1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zh-CN" sz="1200" b="1" err="1">
                <a:latin typeface="Calibri" panose="020F0502020204030204" pitchFamily="34" charset="0"/>
                <a:cs typeface="Calibri" panose="020F0502020204030204" pitchFamily="34" charset="0"/>
              </a:rPr>
              <a:t>Pouget-Abadie</a:t>
            </a:r>
            <a:r>
              <a:rPr lang="en-US" altLang="zh-CN" sz="1200" b="1">
                <a:latin typeface="Calibri" panose="020F0502020204030204" pitchFamily="34" charset="0"/>
                <a:cs typeface="Calibri" panose="020F0502020204030204" pitchFamily="34" charset="0"/>
              </a:rPr>
              <a:t> et al. Generative adversarial nets. </a:t>
            </a:r>
            <a:r>
              <a:rPr lang="en-HK" sz="1200" b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(2014)</a:t>
            </a:r>
            <a:endParaRPr lang="zh-CN" altLang="en-US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505CDAB-2B56-4BBF-9AC1-D4911527ABFF}"/>
              </a:ext>
            </a:extLst>
          </p:cNvPr>
          <p:cNvSpPr/>
          <p:nvPr/>
        </p:nvSpPr>
        <p:spPr>
          <a:xfrm>
            <a:off x="8050944" y="5330619"/>
            <a:ext cx="515007" cy="5074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FAA164B-4259-4BDD-BB5E-05A45226E508}"/>
              </a:ext>
            </a:extLst>
          </p:cNvPr>
          <p:cNvSpPr/>
          <p:nvPr/>
        </p:nvSpPr>
        <p:spPr>
          <a:xfrm>
            <a:off x="8040022" y="4541142"/>
            <a:ext cx="515007" cy="5074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56" name="Rounded Rectangle 47">
            <a:extLst>
              <a:ext uri="{FF2B5EF4-FFF2-40B4-BE49-F238E27FC236}">
                <a16:creationId xmlns:a16="http://schemas.microsoft.com/office/drawing/2014/main" id="{846C53F5-4722-4514-A002-48854DF84462}"/>
              </a:ext>
            </a:extLst>
          </p:cNvPr>
          <p:cNvSpPr/>
          <p:nvPr/>
        </p:nvSpPr>
        <p:spPr>
          <a:xfrm>
            <a:off x="6258027" y="4557704"/>
            <a:ext cx="1293308" cy="12558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49">
            <a:extLst>
              <a:ext uri="{FF2B5EF4-FFF2-40B4-BE49-F238E27FC236}">
                <a16:creationId xmlns:a16="http://schemas.microsoft.com/office/drawing/2014/main" id="{E6306DDE-ACC7-4BA9-B77A-B3E5D8948816}"/>
              </a:ext>
            </a:extLst>
          </p:cNvPr>
          <p:cNvSpPr/>
          <p:nvPr/>
        </p:nvSpPr>
        <p:spPr>
          <a:xfrm>
            <a:off x="2981499" y="5373739"/>
            <a:ext cx="1018205" cy="43982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7">
                <a:extLst>
                  <a:ext uri="{FF2B5EF4-FFF2-40B4-BE49-F238E27FC236}">
                    <a16:creationId xmlns:a16="http://schemas.microsoft.com/office/drawing/2014/main" id="{AE5EF47B-9644-4500-8672-80250B9C80BC}"/>
                  </a:ext>
                </a:extLst>
              </p:cNvPr>
              <p:cNvSpPr txBox="1"/>
              <p:nvPr/>
            </p:nvSpPr>
            <p:spPr>
              <a:xfrm>
                <a:off x="2947670" y="5433151"/>
                <a:ext cx="11386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Generator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9" name="文本框 7">
                <a:extLst>
                  <a:ext uri="{FF2B5EF4-FFF2-40B4-BE49-F238E27FC236}">
                    <a16:creationId xmlns:a16="http://schemas.microsoft.com/office/drawing/2014/main" id="{AE5EF47B-9644-4500-8672-80250B9C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70" y="5433151"/>
                <a:ext cx="1138693" cy="307777"/>
              </a:xfrm>
              <a:prstGeom prst="rect">
                <a:avLst/>
              </a:prstGeom>
              <a:blipFill>
                <a:blip r:embed="rId13"/>
                <a:stretch>
                  <a:fillRect l="-161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矩形 8">
            <a:extLst>
              <a:ext uri="{FF2B5EF4-FFF2-40B4-BE49-F238E27FC236}">
                <a16:creationId xmlns:a16="http://schemas.microsoft.com/office/drawing/2014/main" id="{006C2A9D-DF18-41D0-8AAA-A2D516361773}"/>
              </a:ext>
            </a:extLst>
          </p:cNvPr>
          <p:cNvSpPr/>
          <p:nvPr/>
        </p:nvSpPr>
        <p:spPr>
          <a:xfrm rot="5400000">
            <a:off x="3296680" y="4135213"/>
            <a:ext cx="439826" cy="130318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9">
                <a:extLst>
                  <a:ext uri="{FF2B5EF4-FFF2-40B4-BE49-F238E27FC236}">
                    <a16:creationId xmlns:a16="http://schemas.microsoft.com/office/drawing/2014/main" id="{0A8D3664-AD1E-4024-ADA1-1B526D0B9B86}"/>
                  </a:ext>
                </a:extLst>
              </p:cNvPr>
              <p:cNvSpPr txBox="1"/>
              <p:nvPr/>
            </p:nvSpPr>
            <p:spPr>
              <a:xfrm>
                <a:off x="2772828" y="4610204"/>
                <a:ext cx="1616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Random Input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sz="1600" i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1" name="文本框 9">
                <a:extLst>
                  <a:ext uri="{FF2B5EF4-FFF2-40B4-BE49-F238E27FC236}">
                    <a16:creationId xmlns:a16="http://schemas.microsoft.com/office/drawing/2014/main" id="{0A8D3664-AD1E-4024-ADA1-1B526D0B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828" y="4610204"/>
                <a:ext cx="1616605" cy="338554"/>
              </a:xfrm>
              <a:prstGeom prst="rect">
                <a:avLst/>
              </a:prstGeom>
              <a:blipFill>
                <a:blip r:embed="rId5"/>
                <a:stretch>
                  <a:fillRect l="-1132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文本框 11">
                <a:extLst>
                  <a:ext uri="{FF2B5EF4-FFF2-40B4-BE49-F238E27FC236}">
                    <a16:creationId xmlns:a16="http://schemas.microsoft.com/office/drawing/2014/main" id="{224F8EFE-E794-4B1B-97BC-AE05DFE0D823}"/>
                  </a:ext>
                </a:extLst>
              </p:cNvPr>
              <p:cNvSpPr txBox="1"/>
              <p:nvPr/>
            </p:nvSpPr>
            <p:spPr>
              <a:xfrm>
                <a:off x="6258027" y="5030165"/>
                <a:ext cx="1341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</a:t>
                </a:r>
                <a:r>
                  <a:rPr lang="en-US" altLang="zh-CN" sz="14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2" name="文本框 11">
                <a:extLst>
                  <a:ext uri="{FF2B5EF4-FFF2-40B4-BE49-F238E27FC236}">
                    <a16:creationId xmlns:a16="http://schemas.microsoft.com/office/drawing/2014/main" id="{224F8EFE-E794-4B1B-97BC-AE05DFE0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027" y="5030165"/>
                <a:ext cx="1341304" cy="307777"/>
              </a:xfrm>
              <a:prstGeom prst="rect">
                <a:avLst/>
              </a:prstGeom>
              <a:blipFill>
                <a:blip r:embed="rId6"/>
                <a:stretch>
                  <a:fillRect l="-1364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6C40CC8-843F-4DC6-806D-17F060B0099E}"/>
              </a:ext>
            </a:extLst>
          </p:cNvPr>
          <p:cNvGrpSpPr/>
          <p:nvPr/>
        </p:nvGrpSpPr>
        <p:grpSpPr>
          <a:xfrm>
            <a:off x="4439326" y="5373741"/>
            <a:ext cx="1422741" cy="439825"/>
            <a:chOff x="2205334" y="4401124"/>
            <a:chExt cx="1422741" cy="439825"/>
          </a:xfrm>
        </p:grpSpPr>
        <p:sp>
          <p:nvSpPr>
            <p:cNvPr id="164" name="矩形 8">
              <a:extLst>
                <a:ext uri="{FF2B5EF4-FFF2-40B4-BE49-F238E27FC236}">
                  <a16:creationId xmlns:a16="http://schemas.microsoft.com/office/drawing/2014/main" id="{4E722B53-8553-4F5F-99E9-0C6264A4F708}"/>
                </a:ext>
              </a:extLst>
            </p:cNvPr>
            <p:cNvSpPr/>
            <p:nvPr/>
          </p:nvSpPr>
          <p:spPr>
            <a:xfrm rot="5400000">
              <a:off x="2696792" y="3974383"/>
              <a:ext cx="439825" cy="12933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文本框 16">
                  <a:extLst>
                    <a:ext uri="{FF2B5EF4-FFF2-40B4-BE49-F238E27FC236}">
                      <a16:creationId xmlns:a16="http://schemas.microsoft.com/office/drawing/2014/main" id="{20216CFB-4A92-43DB-BB26-1EE8874D9562}"/>
                    </a:ext>
                  </a:extLst>
                </p:cNvPr>
                <p:cNvSpPr txBox="1"/>
                <p:nvPr/>
              </p:nvSpPr>
              <p:spPr>
                <a:xfrm>
                  <a:off x="2205334" y="4467148"/>
                  <a:ext cx="14227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Fake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65" name="文本框 16">
                  <a:extLst>
                    <a:ext uri="{FF2B5EF4-FFF2-40B4-BE49-F238E27FC236}">
                      <a16:creationId xmlns:a16="http://schemas.microsoft.com/office/drawing/2014/main" id="{20216CFB-4A92-43DB-BB26-1EE8874D9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334" y="4467148"/>
                  <a:ext cx="1422741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282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右箭头 19">
            <a:extLst>
              <a:ext uri="{FF2B5EF4-FFF2-40B4-BE49-F238E27FC236}">
                <a16:creationId xmlns:a16="http://schemas.microsoft.com/office/drawing/2014/main" id="{77298F88-6484-48DB-BF41-9DF9AA9A37EA}"/>
              </a:ext>
            </a:extLst>
          </p:cNvPr>
          <p:cNvSpPr/>
          <p:nvPr/>
        </p:nvSpPr>
        <p:spPr>
          <a:xfrm rot="5400000">
            <a:off x="3359069" y="5083329"/>
            <a:ext cx="315046" cy="1946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7" name="标题 1">
            <a:extLst>
              <a:ext uri="{FF2B5EF4-FFF2-40B4-BE49-F238E27FC236}">
                <a16:creationId xmlns:a16="http://schemas.microsoft.com/office/drawing/2014/main" id="{077F9C7D-781C-4448-BA92-21D1993A9E16}"/>
              </a:ext>
            </a:extLst>
          </p:cNvPr>
          <p:cNvSpPr txBox="1">
            <a:spLocks/>
          </p:cNvSpPr>
          <p:nvPr/>
        </p:nvSpPr>
        <p:spPr>
          <a:xfrm>
            <a:off x="231645" y="3841890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Deep Convolutional Generative adversarial network (DCGAN)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8" name="右箭头 19">
            <a:extLst>
              <a:ext uri="{FF2B5EF4-FFF2-40B4-BE49-F238E27FC236}">
                <a16:creationId xmlns:a16="http://schemas.microsoft.com/office/drawing/2014/main" id="{2875C7CA-AA11-40D3-B8AA-1FF68876B54B}"/>
              </a:ext>
            </a:extLst>
          </p:cNvPr>
          <p:cNvSpPr/>
          <p:nvPr/>
        </p:nvSpPr>
        <p:spPr>
          <a:xfrm>
            <a:off x="4056981" y="5497706"/>
            <a:ext cx="394336" cy="1929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1F5AFBA-3C4A-4FA2-AB75-50CAC57464F2}"/>
              </a:ext>
            </a:extLst>
          </p:cNvPr>
          <p:cNvGrpSpPr/>
          <p:nvPr/>
        </p:nvGrpSpPr>
        <p:grpSpPr>
          <a:xfrm>
            <a:off x="4508918" y="4566895"/>
            <a:ext cx="1283559" cy="439825"/>
            <a:chOff x="2290315" y="3594278"/>
            <a:chExt cx="1283559" cy="439825"/>
          </a:xfrm>
        </p:grpSpPr>
        <p:sp>
          <p:nvSpPr>
            <p:cNvPr id="170" name="矩形 8">
              <a:extLst>
                <a:ext uri="{FF2B5EF4-FFF2-40B4-BE49-F238E27FC236}">
                  <a16:creationId xmlns:a16="http://schemas.microsoft.com/office/drawing/2014/main" id="{F916EF8E-B079-4298-A857-6B8FAD8342D0}"/>
                </a:ext>
              </a:extLst>
            </p:cNvPr>
            <p:cNvSpPr/>
            <p:nvPr/>
          </p:nvSpPr>
          <p:spPr>
            <a:xfrm rot="5400000">
              <a:off x="2712182" y="3172411"/>
              <a:ext cx="439825" cy="12835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文本框 16">
                  <a:extLst>
                    <a:ext uri="{FF2B5EF4-FFF2-40B4-BE49-F238E27FC236}">
                      <a16:creationId xmlns:a16="http://schemas.microsoft.com/office/drawing/2014/main" id="{31138161-34CE-4A47-92FE-A04FFFC4A764}"/>
                    </a:ext>
                  </a:extLst>
                </p:cNvPr>
                <p:cNvSpPr txBox="1"/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Real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71" name="文本框 16">
                  <a:extLst>
                    <a:ext uri="{FF2B5EF4-FFF2-40B4-BE49-F238E27FC236}">
                      <a16:creationId xmlns:a16="http://schemas.microsoft.com/office/drawing/2014/main" id="{31138161-34CE-4A47-92FE-A04FFFC4A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61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右箭头 19">
            <a:extLst>
              <a:ext uri="{FF2B5EF4-FFF2-40B4-BE49-F238E27FC236}">
                <a16:creationId xmlns:a16="http://schemas.microsoft.com/office/drawing/2014/main" id="{0F0FFC06-5059-4200-8666-0642B43F1F65}"/>
              </a:ext>
            </a:extLst>
          </p:cNvPr>
          <p:cNvSpPr/>
          <p:nvPr/>
        </p:nvSpPr>
        <p:spPr>
          <a:xfrm>
            <a:off x="5844525" y="5490572"/>
            <a:ext cx="394336" cy="1929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7" name="右箭头 19">
            <a:extLst>
              <a:ext uri="{FF2B5EF4-FFF2-40B4-BE49-F238E27FC236}">
                <a16:creationId xmlns:a16="http://schemas.microsoft.com/office/drawing/2014/main" id="{CAD10059-46E3-4B4E-B619-744691EB65A5}"/>
              </a:ext>
            </a:extLst>
          </p:cNvPr>
          <p:cNvSpPr/>
          <p:nvPr/>
        </p:nvSpPr>
        <p:spPr>
          <a:xfrm>
            <a:off x="5845113" y="4701000"/>
            <a:ext cx="394336" cy="192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8" name="右箭头 19">
            <a:extLst>
              <a:ext uri="{FF2B5EF4-FFF2-40B4-BE49-F238E27FC236}">
                <a16:creationId xmlns:a16="http://schemas.microsoft.com/office/drawing/2014/main" id="{FBA5BD5E-EC0A-4013-A45C-020FE1EDB1E6}"/>
              </a:ext>
            </a:extLst>
          </p:cNvPr>
          <p:cNvSpPr/>
          <p:nvPr/>
        </p:nvSpPr>
        <p:spPr>
          <a:xfrm>
            <a:off x="7599331" y="5468558"/>
            <a:ext cx="394336" cy="1929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3" name="右箭头 19">
            <a:extLst>
              <a:ext uri="{FF2B5EF4-FFF2-40B4-BE49-F238E27FC236}">
                <a16:creationId xmlns:a16="http://schemas.microsoft.com/office/drawing/2014/main" id="{02390998-9050-4A58-BF09-037C2C8EFBB7}"/>
              </a:ext>
            </a:extLst>
          </p:cNvPr>
          <p:cNvSpPr/>
          <p:nvPr/>
        </p:nvSpPr>
        <p:spPr>
          <a:xfrm>
            <a:off x="7599331" y="4747501"/>
            <a:ext cx="394336" cy="192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0A068BF-82E0-4C0D-A0EB-4211E28BE9C9}"/>
              </a:ext>
            </a:extLst>
          </p:cNvPr>
          <p:cNvSpPr/>
          <p:nvPr/>
        </p:nvSpPr>
        <p:spPr>
          <a:xfrm>
            <a:off x="8159506" y="4640981"/>
            <a:ext cx="27603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4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689E5E1-E5BC-4ECB-BA5D-FAC10CCB8C3B}"/>
              </a:ext>
            </a:extLst>
          </p:cNvPr>
          <p:cNvSpPr/>
          <p:nvPr/>
        </p:nvSpPr>
        <p:spPr>
          <a:xfrm>
            <a:off x="8170428" y="5430458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40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DDE3C8D-AC32-41CC-BD71-7080FC276CA4}"/>
              </a:ext>
            </a:extLst>
          </p:cNvPr>
          <p:cNvSpPr/>
          <p:nvPr/>
        </p:nvSpPr>
        <p:spPr>
          <a:xfrm>
            <a:off x="7993667" y="4457286"/>
            <a:ext cx="607717" cy="1523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文本框 11">
            <a:extLst>
              <a:ext uri="{FF2B5EF4-FFF2-40B4-BE49-F238E27FC236}">
                <a16:creationId xmlns:a16="http://schemas.microsoft.com/office/drawing/2014/main" id="{0207B09D-9801-407B-AAE2-304594248DDA}"/>
              </a:ext>
            </a:extLst>
          </p:cNvPr>
          <p:cNvSpPr txBox="1"/>
          <p:nvPr/>
        </p:nvSpPr>
        <p:spPr>
          <a:xfrm>
            <a:off x="7626873" y="4107581"/>
            <a:ext cx="139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Predicted Result</a:t>
            </a:r>
            <a:endParaRPr lang="zh-CN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furniture, rug&#10;&#10;Description automatically generated">
            <a:extLst>
              <a:ext uri="{FF2B5EF4-FFF2-40B4-BE49-F238E27FC236}">
                <a16:creationId xmlns:a16="http://schemas.microsoft.com/office/drawing/2014/main" id="{EB96DD8B-CF79-4CFD-A164-B4F43FAAEF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>
          <a:xfrm>
            <a:off x="1564621" y="4410392"/>
            <a:ext cx="816286" cy="796994"/>
          </a:xfrm>
          <a:prstGeom prst="rect">
            <a:avLst/>
          </a:prstGeom>
        </p:spPr>
      </p:pic>
      <p:sp>
        <p:nvSpPr>
          <p:cNvPr id="238" name="文本框 9">
            <a:extLst>
              <a:ext uri="{FF2B5EF4-FFF2-40B4-BE49-F238E27FC236}">
                <a16:creationId xmlns:a16="http://schemas.microsoft.com/office/drawing/2014/main" id="{6066A8C1-F90D-43F4-BD4B-C276ACB1EA76}"/>
              </a:ext>
            </a:extLst>
          </p:cNvPr>
          <p:cNvSpPr txBox="1"/>
          <p:nvPr/>
        </p:nvSpPr>
        <p:spPr>
          <a:xfrm>
            <a:off x="1321148" y="4126386"/>
            <a:ext cx="139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Random Noise</a:t>
            </a:r>
            <a:endParaRPr lang="en-US" altLang="zh-CN" sz="1600" i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0B27A4-602D-4A11-89D0-002D1AF9FE8A}"/>
                  </a:ext>
                </a:extLst>
              </p:cNvPr>
              <p:cNvSpPr txBox="1"/>
              <p:nvPr/>
            </p:nvSpPr>
            <p:spPr>
              <a:xfrm>
                <a:off x="2373662" y="4583410"/>
                <a:ext cx="427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/>
              </a:p>
            </p:txBody>
          </p:sp>
        </mc:Choice>
        <mc:Fallback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0B27A4-602D-4A11-89D0-002D1AF9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62" y="4583410"/>
                <a:ext cx="4275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BAA9717-4A88-480D-9C72-2BFFEA752EC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0" b="14352"/>
          <a:stretch/>
        </p:blipFill>
        <p:spPr>
          <a:xfrm>
            <a:off x="9429398" y="3425497"/>
            <a:ext cx="2427462" cy="1523744"/>
          </a:xfrm>
          <a:prstGeom prst="rect">
            <a:avLst/>
          </a:prstGeom>
        </p:spPr>
      </p:pic>
      <p:pic>
        <p:nvPicPr>
          <p:cNvPr id="240" name="Picture 239" descr="A picture containing shape&#10;&#10;Description automatically generated">
            <a:extLst>
              <a:ext uri="{FF2B5EF4-FFF2-40B4-BE49-F238E27FC236}">
                <a16:creationId xmlns:a16="http://schemas.microsoft.com/office/drawing/2014/main" id="{6BAA3745-02EB-4447-9367-91C57A468A3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8" b="19919"/>
          <a:stretch/>
        </p:blipFill>
        <p:spPr>
          <a:xfrm>
            <a:off x="9429398" y="5151556"/>
            <a:ext cx="2422223" cy="13730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02C403-6B61-4B32-B6A1-29C03422D8A7}"/>
              </a:ext>
            </a:extLst>
          </p:cNvPr>
          <p:cNvCxnSpPr>
            <a:cxnSpLocks/>
            <a:stCxn id="156" idx="0"/>
          </p:cNvCxnSpPr>
          <p:nvPr/>
        </p:nvCxnSpPr>
        <p:spPr>
          <a:xfrm flipV="1">
            <a:off x="6904681" y="3841890"/>
            <a:ext cx="0" cy="7158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5E6512-CEE5-40EA-B30A-299138F4F69C}"/>
              </a:ext>
            </a:extLst>
          </p:cNvPr>
          <p:cNvCxnSpPr>
            <a:cxnSpLocks/>
          </p:cNvCxnSpPr>
          <p:nvPr/>
        </p:nvCxnSpPr>
        <p:spPr>
          <a:xfrm>
            <a:off x="6904681" y="3841890"/>
            <a:ext cx="242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2E753C4C-8D56-4A36-B21F-EC6606E7C517}"/>
              </a:ext>
            </a:extLst>
          </p:cNvPr>
          <p:cNvCxnSpPr>
            <a:cxnSpLocks/>
          </p:cNvCxnSpPr>
          <p:nvPr/>
        </p:nvCxnSpPr>
        <p:spPr>
          <a:xfrm flipV="1">
            <a:off x="3490601" y="5813566"/>
            <a:ext cx="0" cy="52192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18400CFE-7064-4083-82E7-2656F9DB5833}"/>
              </a:ext>
            </a:extLst>
          </p:cNvPr>
          <p:cNvCxnSpPr>
            <a:cxnSpLocks/>
          </p:cNvCxnSpPr>
          <p:nvPr/>
        </p:nvCxnSpPr>
        <p:spPr>
          <a:xfrm flipV="1">
            <a:off x="3490601" y="6292587"/>
            <a:ext cx="5796415" cy="4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43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5" grpId="0" animBg="1"/>
      <p:bldP spid="96" grpId="0"/>
      <p:bldP spid="97" grpId="0"/>
      <p:bldP spid="101" grpId="0" animBg="1"/>
      <p:bldP spid="102" grpId="0"/>
      <p:bldP spid="103" grpId="0" animBg="1"/>
      <p:bldP spid="10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  <p:bldP spid="115" grpId="0" animBg="1"/>
      <p:bldP spid="116" grpId="0"/>
      <p:bldP spid="117" grpId="0"/>
      <p:bldP spid="118" grpId="0" animBg="1"/>
      <p:bldP spid="119" grpId="0" animBg="1"/>
      <p:bldP spid="120" grpId="0"/>
      <p:bldP spid="121" grpId="0"/>
      <p:bldP spid="154" grpId="0" animBg="1"/>
      <p:bldP spid="155" grpId="0" animBg="1"/>
      <p:bldP spid="156" grpId="0" animBg="1"/>
      <p:bldP spid="157" grpId="0" animBg="1"/>
      <p:bldP spid="159" grpId="0"/>
      <p:bldP spid="160" grpId="0" animBg="1"/>
      <p:bldP spid="161" grpId="0"/>
      <p:bldP spid="162" grpId="0"/>
      <p:bldP spid="166" grpId="0" animBg="1"/>
      <p:bldP spid="167" grpId="0"/>
      <p:bldP spid="168" grpId="0" animBg="1"/>
      <p:bldP spid="174" grpId="0" animBg="1"/>
      <p:bldP spid="177" grpId="0" animBg="1"/>
      <p:bldP spid="178" grpId="0" animBg="1"/>
      <p:bldP spid="213" grpId="0" animBg="1"/>
      <p:bldP spid="223" grpId="0"/>
      <p:bldP spid="224" grpId="0"/>
      <p:bldP spid="227" grpId="0" animBg="1"/>
      <p:bldP spid="237" grpId="0"/>
      <p:bldP spid="2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414388" y="318053"/>
            <a:ext cx="668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Essential of Glomerulus Classification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84F804-F976-4A33-A1A7-90DF509C2163}"/>
              </a:ext>
            </a:extLst>
          </p:cNvPr>
          <p:cNvGrpSpPr/>
          <p:nvPr/>
        </p:nvGrpSpPr>
        <p:grpSpPr>
          <a:xfrm>
            <a:off x="1614108" y="1545440"/>
            <a:ext cx="8795832" cy="2498076"/>
            <a:chOff x="1698084" y="1993309"/>
            <a:chExt cx="8795832" cy="2498076"/>
          </a:xfrm>
        </p:grpSpPr>
        <p:pic>
          <p:nvPicPr>
            <p:cNvPr id="46" name="Picture 45" descr="A picture containing fabric&#10;&#10;Description automatically generated">
              <a:extLst>
                <a:ext uri="{FF2B5EF4-FFF2-40B4-BE49-F238E27FC236}">
                  <a16:creationId xmlns:a16="http://schemas.microsoft.com/office/drawing/2014/main" id="{5AECAFD7-9641-4B04-830D-F987535AD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67"/>
            <a:stretch/>
          </p:blipFill>
          <p:spPr>
            <a:xfrm>
              <a:off x="1698084" y="1993309"/>
              <a:ext cx="2332653" cy="2133600"/>
            </a:xfrm>
            <a:prstGeom prst="rect">
              <a:avLst/>
            </a:prstGeom>
          </p:spPr>
        </p:pic>
        <p:pic>
          <p:nvPicPr>
            <p:cNvPr id="47" name="Picture 46" descr="A picture containing fabric&#10;&#10;Description automatically generated">
              <a:extLst>
                <a:ext uri="{FF2B5EF4-FFF2-40B4-BE49-F238E27FC236}">
                  <a16:creationId xmlns:a16="http://schemas.microsoft.com/office/drawing/2014/main" id="{EEEF93C7-6D63-4B5C-8D0E-2EC244B8B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89" r="23469" b="13823"/>
            <a:stretch/>
          </p:blipFill>
          <p:spPr>
            <a:xfrm>
              <a:off x="8161263" y="1993309"/>
              <a:ext cx="2332653" cy="2129652"/>
            </a:xfrm>
            <a:prstGeom prst="rect">
              <a:avLst/>
            </a:prstGeom>
          </p:spPr>
        </p:pic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E9F422F8-8B4B-4A88-9C7A-A81462AB2302}"/>
                </a:ext>
              </a:extLst>
            </p:cNvPr>
            <p:cNvSpPr/>
            <p:nvPr/>
          </p:nvSpPr>
          <p:spPr>
            <a:xfrm>
              <a:off x="2562083" y="4152831"/>
              <a:ext cx="6046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Calibri" panose="020F0502020204030204" pitchFamily="34" charset="0"/>
                  <a:cs typeface="Calibri" panose="020F0502020204030204" pitchFamily="34" charset="0"/>
                </a:rPr>
                <a:t>H&amp;E 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矩形 7">
              <a:extLst>
                <a:ext uri="{FF2B5EF4-FFF2-40B4-BE49-F238E27FC236}">
                  <a16:creationId xmlns:a16="http://schemas.microsoft.com/office/drawing/2014/main" id="{4FA10D12-F23D-4935-96F6-6D5CD0B4869E}"/>
                </a:ext>
              </a:extLst>
            </p:cNvPr>
            <p:cNvSpPr/>
            <p:nvPr/>
          </p:nvSpPr>
          <p:spPr>
            <a:xfrm>
              <a:off x="5538259" y="4152831"/>
              <a:ext cx="10933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Calibri" panose="020F0502020204030204" pitchFamily="34" charset="0"/>
                  <a:cs typeface="Calibri" panose="020F0502020204030204" pitchFamily="34" charset="0"/>
                </a:rPr>
                <a:t>Trichrome 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矩形 7">
              <a:extLst>
                <a:ext uri="{FF2B5EF4-FFF2-40B4-BE49-F238E27FC236}">
                  <a16:creationId xmlns:a16="http://schemas.microsoft.com/office/drawing/2014/main" id="{06CE034D-1AE4-4EBF-9C4C-F4232F4C4275}"/>
                </a:ext>
              </a:extLst>
            </p:cNvPr>
            <p:cNvSpPr/>
            <p:nvPr/>
          </p:nvSpPr>
          <p:spPr>
            <a:xfrm>
              <a:off x="9167448" y="4116637"/>
              <a:ext cx="5025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Calibri" panose="020F0502020204030204" pitchFamily="34" charset="0"/>
                  <a:cs typeface="Calibri" panose="020F0502020204030204" pitchFamily="34" charset="0"/>
                </a:rPr>
                <a:t>PAS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2" name="Picture 51" descr="A close - up of a map&#10;&#10;Description automatically generated with medium confidence">
              <a:extLst>
                <a:ext uri="{FF2B5EF4-FFF2-40B4-BE49-F238E27FC236}">
                  <a16:creationId xmlns:a16="http://schemas.microsoft.com/office/drawing/2014/main" id="{2A705B40-4F64-425A-A28B-1AF92A40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11"/>
            <a:stretch/>
          </p:blipFill>
          <p:spPr>
            <a:xfrm>
              <a:off x="4948497" y="1993310"/>
              <a:ext cx="2281217" cy="2133599"/>
            </a:xfrm>
            <a:prstGeom prst="rect">
              <a:avLst/>
            </a:prstGeom>
          </p:spPr>
        </p:pic>
      </p:grpSp>
      <p:sp>
        <p:nvSpPr>
          <p:cNvPr id="53" name="矩形 7">
            <a:extLst>
              <a:ext uri="{FF2B5EF4-FFF2-40B4-BE49-F238E27FC236}">
                <a16:creationId xmlns:a16="http://schemas.microsoft.com/office/drawing/2014/main" id="{9B221F55-EF5E-4B72-8102-D6CCB1EDB78A}"/>
              </a:ext>
            </a:extLst>
          </p:cNvPr>
          <p:cNvSpPr/>
          <p:nvPr/>
        </p:nvSpPr>
        <p:spPr>
          <a:xfrm>
            <a:off x="1498340" y="4317705"/>
            <a:ext cx="9371824" cy="173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>
                <a:solidFill>
                  <a:srgbClr val="212529"/>
                </a:solidFill>
                <a:latin typeface="Calibri" panose="020F0502020204030204" pitchFamily="34" charset="0"/>
              </a:rPr>
              <a:t>Autonomously classifying different types of cells in a histological image </a:t>
            </a:r>
            <a:r>
              <a:rPr lang="en-US" altLang="zh-CN">
                <a:solidFill>
                  <a:srgbClr val="212529"/>
                </a:solidFill>
                <a:latin typeface="Calibri" panose="020F0502020204030204" pitchFamily="34" charset="0"/>
              </a:rPr>
              <a:t>can aid pathologists in accomplishing the arduous task.</a:t>
            </a: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>
                <a:solidFill>
                  <a:srgbClr val="212529"/>
                </a:solidFill>
                <a:latin typeface="Calibri" panose="020F0502020204030204" pitchFamily="34" charset="0"/>
              </a:rPr>
              <a:t>An accurate tissue classifier can help researchers in the biomedical field be more effective when processed with raw data</a:t>
            </a:r>
            <a:endParaRPr lang="en-US" b="0" i="0" u="none" strike="noStrike">
              <a:solidFill>
                <a:srgbClr val="21252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47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414388" y="318053"/>
            <a:ext cx="668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1DF6F3E-4414-48AF-9FFA-9F46B415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7" y="1604460"/>
            <a:ext cx="1557629" cy="15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949BF-E6D3-4ED2-BDD0-FF4AD0688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54" y="1604461"/>
            <a:ext cx="1557628" cy="1557628"/>
          </a:xfrm>
          <a:prstGeom prst="rect">
            <a:avLst/>
          </a:prstGeom>
        </p:spPr>
      </p:pic>
      <p:pic>
        <p:nvPicPr>
          <p:cNvPr id="9" name="Picture 8" descr="A picture containing close&#10;&#10;Description automatically generated">
            <a:extLst>
              <a:ext uri="{FF2B5EF4-FFF2-40B4-BE49-F238E27FC236}">
                <a16:creationId xmlns:a16="http://schemas.microsoft.com/office/drawing/2014/main" id="{8D74009B-8FFF-43C3-AF5B-7D5102ADF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9" y="4210244"/>
            <a:ext cx="1557629" cy="1557629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33F8813A-2754-4ACC-A912-A29BD670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86" y="4210245"/>
            <a:ext cx="1557628" cy="155762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A4EF9AC-B073-4D67-880E-D0037EB59B4B}"/>
              </a:ext>
            </a:extLst>
          </p:cNvPr>
          <p:cNvSpPr/>
          <p:nvPr/>
        </p:nvSpPr>
        <p:spPr>
          <a:xfrm>
            <a:off x="614494" y="3179120"/>
            <a:ext cx="1843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HE with glomerulus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Training: 200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Testing: 20 </a:t>
            </a:r>
            <a:endParaRPr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9BFC3EA8-06E8-41E7-98B6-EA600E30BA6A}"/>
              </a:ext>
            </a:extLst>
          </p:cNvPr>
          <p:cNvSpPr/>
          <p:nvPr/>
        </p:nvSpPr>
        <p:spPr>
          <a:xfrm>
            <a:off x="3294286" y="3179120"/>
            <a:ext cx="2135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HE without glomerulus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Training: 200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Testing: 20 </a:t>
            </a:r>
            <a:endParaRPr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7">
            <a:extLst>
              <a:ext uri="{FF2B5EF4-FFF2-40B4-BE49-F238E27FC236}">
                <a16:creationId xmlns:a16="http://schemas.microsoft.com/office/drawing/2014/main" id="{DEB3C570-0B76-43F9-BCF4-4808EB18CB43}"/>
              </a:ext>
            </a:extLst>
          </p:cNvPr>
          <p:cNvSpPr/>
          <p:nvPr/>
        </p:nvSpPr>
        <p:spPr>
          <a:xfrm>
            <a:off x="614494" y="5730808"/>
            <a:ext cx="1895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MT with glomerulus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Training: 191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Testing: 20 </a:t>
            </a:r>
            <a:endParaRPr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7">
            <a:extLst>
              <a:ext uri="{FF2B5EF4-FFF2-40B4-BE49-F238E27FC236}">
                <a16:creationId xmlns:a16="http://schemas.microsoft.com/office/drawing/2014/main" id="{30D87614-FBF1-4BD7-BEBC-B0C9CF2FC2C4}"/>
              </a:ext>
            </a:extLst>
          </p:cNvPr>
          <p:cNvSpPr/>
          <p:nvPr/>
        </p:nvSpPr>
        <p:spPr>
          <a:xfrm>
            <a:off x="3151213" y="5767873"/>
            <a:ext cx="21868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MT without glomerulus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Training: 212</a:t>
            </a:r>
          </a:p>
          <a:p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Testing: 20 </a:t>
            </a:r>
            <a:endParaRPr lang="zh-CN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B5A4A7-001D-4DE5-9A7A-C5473C66EB74}"/>
              </a:ext>
            </a:extLst>
          </p:cNvPr>
          <p:cNvSpPr/>
          <p:nvPr/>
        </p:nvSpPr>
        <p:spPr>
          <a:xfrm>
            <a:off x="5870740" y="1715962"/>
            <a:ext cx="5927832" cy="16008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9A8B5D2-88AB-4824-A7B5-AA055A7C6199}"/>
              </a:ext>
            </a:extLst>
          </p:cNvPr>
          <p:cNvSpPr txBox="1">
            <a:spLocks/>
          </p:cNvSpPr>
          <p:nvPr/>
        </p:nvSpPr>
        <p:spPr>
          <a:xfrm>
            <a:off x="5870740" y="1293398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Part I: Manifolding Learning Method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A607A5B-1C44-4F6F-B7D3-17E8D9843736}"/>
              </a:ext>
            </a:extLst>
          </p:cNvPr>
          <p:cNvSpPr txBox="1">
            <a:spLocks/>
          </p:cNvSpPr>
          <p:nvPr/>
        </p:nvSpPr>
        <p:spPr>
          <a:xfrm>
            <a:off x="7834062" y="1739504"/>
            <a:ext cx="200118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MDS + Isomap + LLE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EA8FF-271A-4799-B752-F696CD7BE552}"/>
              </a:ext>
            </a:extLst>
          </p:cNvPr>
          <p:cNvSpPr/>
          <p:nvPr/>
        </p:nvSpPr>
        <p:spPr>
          <a:xfrm>
            <a:off x="5850872" y="3661245"/>
            <a:ext cx="5927832" cy="28787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208315A7-655E-4536-B15C-A75EFD219890}"/>
              </a:ext>
            </a:extLst>
          </p:cNvPr>
          <p:cNvSpPr txBox="1">
            <a:spLocks/>
          </p:cNvSpPr>
          <p:nvPr/>
        </p:nvSpPr>
        <p:spPr>
          <a:xfrm>
            <a:off x="5850872" y="3350182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Part II: </a:t>
            </a:r>
            <a:r>
              <a:rPr lang="en-US" altLang="zh-CN" sz="1600" b="1" err="1"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7EC9BFA6-7F28-43E5-AA15-506C3C442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"/>
          <a:stretch/>
        </p:blipFill>
        <p:spPr bwMode="auto">
          <a:xfrm>
            <a:off x="7671869" y="2074558"/>
            <a:ext cx="2285838" cy="11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BAF78C91-0B29-45BF-903C-B1ABDB9A78C4}"/>
              </a:ext>
            </a:extLst>
          </p:cNvPr>
          <p:cNvSpPr txBox="1">
            <a:spLocks/>
          </p:cNvSpPr>
          <p:nvPr/>
        </p:nvSpPr>
        <p:spPr>
          <a:xfrm>
            <a:off x="5907432" y="3725438"/>
            <a:ext cx="200118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760C60AD-C726-4D37-A746-088B0216FA41}"/>
              </a:ext>
            </a:extLst>
          </p:cNvPr>
          <p:cNvSpPr txBox="1">
            <a:spLocks/>
          </p:cNvSpPr>
          <p:nvPr/>
        </p:nvSpPr>
        <p:spPr>
          <a:xfrm>
            <a:off x="5911434" y="4594107"/>
            <a:ext cx="200118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DCGAN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800252ED-A79C-48C7-AA27-923CA56E52D6}"/>
              </a:ext>
            </a:extLst>
          </p:cNvPr>
          <p:cNvSpPr txBox="1">
            <a:spLocks/>
          </p:cNvSpPr>
          <p:nvPr/>
        </p:nvSpPr>
        <p:spPr>
          <a:xfrm>
            <a:off x="5933533" y="5381046"/>
            <a:ext cx="200118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PCA + DCGAN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313B59-B3D7-4345-AA46-81DAEDC034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414"/>
          <a:stretch/>
        </p:blipFill>
        <p:spPr>
          <a:xfrm>
            <a:off x="7279094" y="3751399"/>
            <a:ext cx="3485897" cy="734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58AB4-A0EA-4515-98C6-1C0D70F024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0884" y="4586114"/>
            <a:ext cx="3422316" cy="8504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2CBB5D-FB0E-4B0C-A69F-71ECEE1A3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8619" y="5469155"/>
            <a:ext cx="2198151" cy="10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10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414388" y="318053"/>
            <a:ext cx="6681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Manifold Learning Methods 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7CEBF4D-9D4A-4F63-B6D1-5773FB8DC070}"/>
              </a:ext>
            </a:extLst>
          </p:cNvPr>
          <p:cNvSpPr/>
          <p:nvPr/>
        </p:nvSpPr>
        <p:spPr>
          <a:xfrm>
            <a:off x="8133417" y="2533959"/>
            <a:ext cx="5279571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HK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Multidimensional Scaling (MDS) </a:t>
            </a:r>
            <a:endParaRPr lang="en-US" altLang="zh-C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973B7DB5-BAA9-4F96-A134-7C5452C731BB}"/>
              </a:ext>
            </a:extLst>
          </p:cNvPr>
          <p:cNvSpPr/>
          <p:nvPr/>
        </p:nvSpPr>
        <p:spPr>
          <a:xfrm>
            <a:off x="8133417" y="3225684"/>
            <a:ext cx="593349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HK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Isometric Mapping (ISOMAP) </a:t>
            </a:r>
            <a:endParaRPr lang="en-US" altLang="zh-C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B75EA7C4-1600-4C9D-9894-45CA9723A7AF}"/>
              </a:ext>
            </a:extLst>
          </p:cNvPr>
          <p:cNvSpPr/>
          <p:nvPr/>
        </p:nvSpPr>
        <p:spPr>
          <a:xfrm>
            <a:off x="8133417" y="3917409"/>
            <a:ext cx="3397121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b="0" i="0" u="none" strike="noStrike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Locally Linear Embedding (LLE)</a:t>
            </a: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F005F8CD-E9AC-2E41-A75B-05B1FE93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" y="2017671"/>
            <a:ext cx="5847005" cy="3241274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356A875C-6208-A143-9418-CE7EA926DBF4}"/>
              </a:ext>
            </a:extLst>
          </p:cNvPr>
          <p:cNvSpPr txBox="1"/>
          <p:nvPr/>
        </p:nvSpPr>
        <p:spPr>
          <a:xfrm>
            <a:off x="2437445" y="1567105"/>
            <a:ext cx="263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Manifold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74EAB-DBD6-D84F-804E-1155BBA5A729}"/>
              </a:ext>
            </a:extLst>
          </p:cNvPr>
          <p:cNvSpPr/>
          <p:nvPr/>
        </p:nvSpPr>
        <p:spPr>
          <a:xfrm>
            <a:off x="903515" y="53094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buAutoNum type="arabicPeriod"/>
            </a:pPr>
            <a:r>
              <a:rPr lang="en-US" altLang="zh-CN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 the low-dimensional manifold structure from the high-dimensional sampled data</a:t>
            </a:r>
          </a:p>
          <a:p>
            <a:pPr marL="342900" lvl="0" indent="-342900" algn="just">
              <a:buAutoNum type="arabicPeriod"/>
            </a:pPr>
            <a:r>
              <a:rPr lang="en-US" altLang="zh-CN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 dimensional reduction and data visualization</a:t>
            </a:r>
          </a:p>
        </p:txBody>
      </p:sp>
      <p:sp>
        <p:nvSpPr>
          <p:cNvPr id="13" name="左大括号 7">
            <a:extLst>
              <a:ext uri="{FF2B5EF4-FFF2-40B4-BE49-F238E27FC236}">
                <a16:creationId xmlns:a16="http://schemas.microsoft.com/office/drawing/2014/main" id="{73FC4C3C-4ACC-A349-85AC-72F59F81A755}"/>
              </a:ext>
            </a:extLst>
          </p:cNvPr>
          <p:cNvSpPr/>
          <p:nvPr/>
        </p:nvSpPr>
        <p:spPr>
          <a:xfrm>
            <a:off x="7639053" y="2609262"/>
            <a:ext cx="407278" cy="1639476"/>
          </a:xfrm>
          <a:prstGeom prst="leftBrace">
            <a:avLst>
              <a:gd name="adj1" fmla="val 8333"/>
              <a:gd name="adj2" fmla="val 49401"/>
            </a:avLst>
          </a:prstGeom>
          <a:ln w="190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4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414387" y="318053"/>
            <a:ext cx="7497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Manifold Learning Methods (Result)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9F4743-4192-4678-9CB9-197DAC22F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"/>
          <a:stretch/>
        </p:blipFill>
        <p:spPr bwMode="auto">
          <a:xfrm>
            <a:off x="227613" y="2850746"/>
            <a:ext cx="3629888" cy="27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9F986F-1A87-4746-9AD1-4D19BDD0D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"/>
          <a:stretch/>
        </p:blipFill>
        <p:spPr bwMode="auto">
          <a:xfrm>
            <a:off x="4235250" y="2850746"/>
            <a:ext cx="3629889" cy="277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FC5161-D61D-4419-8B84-528171C3D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/>
          <a:stretch/>
        </p:blipFill>
        <p:spPr bwMode="auto">
          <a:xfrm>
            <a:off x="8242888" y="2859924"/>
            <a:ext cx="3627866" cy="27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6697F087-C8AB-4282-B2AD-B93CA5145CC6}"/>
              </a:ext>
            </a:extLst>
          </p:cNvPr>
          <p:cNvSpPr/>
          <p:nvPr/>
        </p:nvSpPr>
        <p:spPr>
          <a:xfrm>
            <a:off x="2515377" y="5770080"/>
            <a:ext cx="7161246" cy="11781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 b="0" i="0" u="none" strike="noStrike">
                <a:solidFill>
                  <a:srgbClr val="202122"/>
                </a:solidFill>
                <a:effectLst/>
                <a:latin typeface="Arial"/>
                <a:cs typeface="Arial"/>
              </a:rPr>
              <a:t>MDS can classify four classes </a:t>
            </a:r>
            <a:r>
              <a:rPr lang="en-US" sz="1400">
                <a:solidFill>
                  <a:srgbClr val="202122"/>
                </a:solidFill>
                <a:latin typeface="Arial"/>
                <a:cs typeface="Arial"/>
              </a:rPr>
              <a:t>with a fast speed even by different neighbors.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 err="1">
                <a:solidFill>
                  <a:srgbClr val="202122"/>
                </a:solidFill>
                <a:latin typeface="Arial"/>
                <a:cs typeface="Arial"/>
              </a:rPr>
              <a:t>Isomap</a:t>
            </a:r>
            <a:r>
              <a:rPr lang="en-US" sz="1400">
                <a:solidFill>
                  <a:srgbClr val="202122"/>
                </a:solidFill>
                <a:latin typeface="Arial"/>
                <a:cs typeface="Arial"/>
              </a:rPr>
              <a:t> has a variable performance on classification despite required time is stable.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400">
                <a:solidFill>
                  <a:srgbClr val="202122"/>
                </a:solidFill>
                <a:latin typeface="Arial"/>
                <a:cs typeface="Arial"/>
              </a:rPr>
              <a:t>LLE cannot classify while the required time increases along with epochs</a:t>
            </a:r>
            <a:r>
              <a:rPr lang="en-US" altLang="zh-CN" sz="1400">
                <a:solidFill>
                  <a:srgbClr val="202122"/>
                </a:solidFill>
                <a:latin typeface="Arial"/>
                <a:cs typeface="Arial"/>
              </a:rPr>
              <a:t>.</a:t>
            </a:r>
            <a:endParaRPr lang="en-US" sz="140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DA0CD33-B985-4DF7-9B30-D778EAD9BF18}"/>
              </a:ext>
            </a:extLst>
          </p:cNvPr>
          <p:cNvSpPr txBox="1">
            <a:spLocks/>
          </p:cNvSpPr>
          <p:nvPr/>
        </p:nvSpPr>
        <p:spPr>
          <a:xfrm>
            <a:off x="484958" y="2534753"/>
            <a:ext cx="3538798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10 Neighbors</a:t>
            </a:r>
            <a:endParaRPr lang="zh-CN" alt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E4421E5-9D2B-4EEB-AD47-7476AEA49596}"/>
              </a:ext>
            </a:extLst>
          </p:cNvPr>
          <p:cNvSpPr txBox="1">
            <a:spLocks/>
          </p:cNvSpPr>
          <p:nvPr/>
        </p:nvSpPr>
        <p:spPr>
          <a:xfrm>
            <a:off x="4200694" y="2534753"/>
            <a:ext cx="3538798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20 Neighbors</a:t>
            </a:r>
            <a:endParaRPr lang="zh-CN" alt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AF94600-5EB5-4598-BED1-FDCF1A75FCC8}"/>
              </a:ext>
            </a:extLst>
          </p:cNvPr>
          <p:cNvSpPr txBox="1">
            <a:spLocks/>
          </p:cNvSpPr>
          <p:nvPr/>
        </p:nvSpPr>
        <p:spPr>
          <a:xfrm>
            <a:off x="8242888" y="2539684"/>
            <a:ext cx="3538798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b="1">
                <a:latin typeface="Calibri" panose="020F0502020204030204" pitchFamily="34" charset="0"/>
                <a:cs typeface="Calibri" panose="020F0502020204030204" pitchFamily="34" charset="0"/>
              </a:rPr>
              <a:t>50 Neighbors</a:t>
            </a:r>
            <a:endParaRPr lang="zh-CN" alt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9F1C67-3BD0-422E-9BB3-D6EF6456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699593"/>
              </p:ext>
            </p:extLst>
          </p:nvPr>
        </p:nvGraphicFramePr>
        <p:xfrm>
          <a:off x="3125660" y="1318019"/>
          <a:ext cx="601532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3831">
                  <a:extLst>
                    <a:ext uri="{9D8B030D-6E8A-4147-A177-3AD203B41FA5}">
                      <a16:colId xmlns:a16="http://schemas.microsoft.com/office/drawing/2014/main" val="4131072347"/>
                    </a:ext>
                  </a:extLst>
                </a:gridCol>
                <a:gridCol w="1503831">
                  <a:extLst>
                    <a:ext uri="{9D8B030D-6E8A-4147-A177-3AD203B41FA5}">
                      <a16:colId xmlns:a16="http://schemas.microsoft.com/office/drawing/2014/main" val="3325416766"/>
                    </a:ext>
                  </a:extLst>
                </a:gridCol>
                <a:gridCol w="1503831">
                  <a:extLst>
                    <a:ext uri="{9D8B030D-6E8A-4147-A177-3AD203B41FA5}">
                      <a16:colId xmlns:a16="http://schemas.microsoft.com/office/drawing/2014/main" val="1593079187"/>
                    </a:ext>
                  </a:extLst>
                </a:gridCol>
                <a:gridCol w="1503831">
                  <a:extLst>
                    <a:ext uri="{9D8B030D-6E8A-4147-A177-3AD203B41FA5}">
                      <a16:colId xmlns:a16="http://schemas.microsoft.com/office/drawing/2014/main" val="4084616530"/>
                    </a:ext>
                  </a:extLst>
                </a:gridCol>
              </a:tblGrid>
              <a:tr h="268315">
                <a:tc>
                  <a:txBody>
                    <a:bodyPr/>
                    <a:lstStyle/>
                    <a:p>
                      <a:pPr algn="ctr"/>
                      <a:endParaRPr lang="en-HK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33308"/>
                  </a:ext>
                </a:extLst>
              </a:tr>
              <a:tr h="268315"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10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9.7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10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88392"/>
                  </a:ext>
                </a:extLst>
              </a:tr>
              <a:tr h="268315">
                <a:tc>
                  <a:txBody>
                    <a:bodyPr/>
                    <a:lstStyle/>
                    <a:p>
                      <a:pPr algn="ctr"/>
                      <a:r>
                        <a:rPr lang="en-HK" sz="1400" err="1"/>
                        <a:t>Isomap</a:t>
                      </a:r>
                      <a:endParaRPr lang="en-HK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54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54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54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15702"/>
                  </a:ext>
                </a:extLst>
              </a:tr>
              <a:tr h="268315"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64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76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/>
                        <a:t>160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67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591670" y="333487"/>
            <a:ext cx="997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Deep Learning and </a:t>
            </a:r>
            <a:r>
              <a:rPr lang="en-US" sz="3200" b="1" err="1">
                <a:solidFill>
                  <a:schemeClr val="bg1"/>
                </a:solidFill>
              </a:rPr>
              <a:t>AlexNet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02" name="Google Shape;1722;p82">
            <a:extLst>
              <a:ext uri="{FF2B5EF4-FFF2-40B4-BE49-F238E27FC236}">
                <a16:creationId xmlns:a16="http://schemas.microsoft.com/office/drawing/2014/main" id="{62C5585B-135D-4DD6-AB44-83A321B77279}"/>
              </a:ext>
            </a:extLst>
          </p:cNvPr>
          <p:cNvSpPr/>
          <p:nvPr/>
        </p:nvSpPr>
        <p:spPr>
          <a:xfrm>
            <a:off x="4675257" y="1861664"/>
            <a:ext cx="758100" cy="768900"/>
          </a:xfrm>
          <a:prstGeom prst="ellipse">
            <a:avLst/>
          </a:prstGeom>
          <a:solidFill>
            <a:srgbClr val="4CC1EF">
              <a:alpha val="8941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723;p82">
            <a:extLst>
              <a:ext uri="{FF2B5EF4-FFF2-40B4-BE49-F238E27FC236}">
                <a16:creationId xmlns:a16="http://schemas.microsoft.com/office/drawing/2014/main" id="{F23ACF3E-8D4A-4EAE-BB10-9CDC27118EBC}"/>
              </a:ext>
            </a:extLst>
          </p:cNvPr>
          <p:cNvSpPr/>
          <p:nvPr/>
        </p:nvSpPr>
        <p:spPr>
          <a:xfrm>
            <a:off x="6254692" y="1861664"/>
            <a:ext cx="758100" cy="768900"/>
          </a:xfrm>
          <a:prstGeom prst="ellipse">
            <a:avLst/>
          </a:prstGeom>
          <a:solidFill>
            <a:srgbClr val="4CC1EF">
              <a:alpha val="8941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724;p82">
            <a:extLst>
              <a:ext uri="{FF2B5EF4-FFF2-40B4-BE49-F238E27FC236}">
                <a16:creationId xmlns:a16="http://schemas.microsoft.com/office/drawing/2014/main" id="{C53BF027-B525-48A0-B1BF-4D7BFBEF7782}"/>
              </a:ext>
            </a:extLst>
          </p:cNvPr>
          <p:cNvSpPr/>
          <p:nvPr/>
        </p:nvSpPr>
        <p:spPr>
          <a:xfrm>
            <a:off x="4276963" y="1956982"/>
            <a:ext cx="570000" cy="578100"/>
          </a:xfrm>
          <a:prstGeom prst="ellipse">
            <a:avLst/>
          </a:prstGeom>
          <a:solidFill>
            <a:srgbClr val="F7931F">
              <a:alpha val="8941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725;p82">
            <a:extLst>
              <a:ext uri="{FF2B5EF4-FFF2-40B4-BE49-F238E27FC236}">
                <a16:creationId xmlns:a16="http://schemas.microsoft.com/office/drawing/2014/main" id="{D312FA16-422B-4871-9AEF-C4CB7720BC39}"/>
              </a:ext>
            </a:extLst>
          </p:cNvPr>
          <p:cNvSpPr/>
          <p:nvPr/>
        </p:nvSpPr>
        <p:spPr>
          <a:xfrm>
            <a:off x="3099267" y="1956982"/>
            <a:ext cx="570000" cy="578100"/>
          </a:xfrm>
          <a:prstGeom prst="ellipse">
            <a:avLst/>
          </a:prstGeom>
          <a:solidFill>
            <a:srgbClr val="F7931F">
              <a:alpha val="8941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726;p82">
            <a:extLst>
              <a:ext uri="{FF2B5EF4-FFF2-40B4-BE49-F238E27FC236}">
                <a16:creationId xmlns:a16="http://schemas.microsoft.com/office/drawing/2014/main" id="{962E4187-D4DC-4A8D-9C78-7927ED3631A6}"/>
              </a:ext>
            </a:extLst>
          </p:cNvPr>
          <p:cNvSpPr/>
          <p:nvPr/>
        </p:nvSpPr>
        <p:spPr>
          <a:xfrm>
            <a:off x="6840920" y="1956982"/>
            <a:ext cx="570000" cy="578100"/>
          </a:xfrm>
          <a:prstGeom prst="ellipse">
            <a:avLst/>
          </a:prstGeom>
          <a:solidFill>
            <a:srgbClr val="A2B969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727;p82">
            <a:extLst>
              <a:ext uri="{FF2B5EF4-FFF2-40B4-BE49-F238E27FC236}">
                <a16:creationId xmlns:a16="http://schemas.microsoft.com/office/drawing/2014/main" id="{BA6C5359-43BE-419F-A8C6-225DDE7AD50D}"/>
              </a:ext>
            </a:extLst>
          </p:cNvPr>
          <p:cNvSpPr/>
          <p:nvPr/>
        </p:nvSpPr>
        <p:spPr>
          <a:xfrm>
            <a:off x="8018616" y="1956982"/>
            <a:ext cx="570000" cy="578100"/>
          </a:xfrm>
          <a:prstGeom prst="ellipse">
            <a:avLst/>
          </a:prstGeom>
          <a:solidFill>
            <a:srgbClr val="A2B969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728;p82">
            <a:extLst>
              <a:ext uri="{FF2B5EF4-FFF2-40B4-BE49-F238E27FC236}">
                <a16:creationId xmlns:a16="http://schemas.microsoft.com/office/drawing/2014/main" id="{A3B4E1F1-3C77-4E3B-B31D-563CDB8CA725}"/>
              </a:ext>
            </a:extLst>
          </p:cNvPr>
          <p:cNvSpPr/>
          <p:nvPr/>
        </p:nvSpPr>
        <p:spPr>
          <a:xfrm>
            <a:off x="5261485" y="1655253"/>
            <a:ext cx="1164900" cy="1181700"/>
          </a:xfrm>
          <a:prstGeom prst="ellipse">
            <a:avLst/>
          </a:prstGeom>
          <a:solidFill>
            <a:srgbClr val="4CC1EF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729;p82">
            <a:extLst>
              <a:ext uri="{FF2B5EF4-FFF2-40B4-BE49-F238E27FC236}">
                <a16:creationId xmlns:a16="http://schemas.microsoft.com/office/drawing/2014/main" id="{D154A160-F978-4E6F-87A6-174B5A9FCD5A}"/>
              </a:ext>
            </a:extLst>
          </p:cNvPr>
          <p:cNvSpPr/>
          <p:nvPr/>
        </p:nvSpPr>
        <p:spPr>
          <a:xfrm>
            <a:off x="3497561" y="1763691"/>
            <a:ext cx="951300" cy="964800"/>
          </a:xfrm>
          <a:prstGeom prst="ellipse">
            <a:avLst/>
          </a:prstGeom>
          <a:solidFill>
            <a:srgbClr val="F7931F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730;p82">
            <a:extLst>
              <a:ext uri="{FF2B5EF4-FFF2-40B4-BE49-F238E27FC236}">
                <a16:creationId xmlns:a16="http://schemas.microsoft.com/office/drawing/2014/main" id="{E8D1B45A-CCC2-44A0-938B-FCBA1B38A5D2}"/>
              </a:ext>
            </a:extLst>
          </p:cNvPr>
          <p:cNvSpPr/>
          <p:nvPr/>
        </p:nvSpPr>
        <p:spPr>
          <a:xfrm>
            <a:off x="7239215" y="1763691"/>
            <a:ext cx="951300" cy="964800"/>
          </a:xfrm>
          <a:prstGeom prst="ellipse">
            <a:avLst/>
          </a:prstGeom>
          <a:solidFill>
            <a:srgbClr val="A2B969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732;p82">
            <a:extLst>
              <a:ext uri="{FF2B5EF4-FFF2-40B4-BE49-F238E27FC236}">
                <a16:creationId xmlns:a16="http://schemas.microsoft.com/office/drawing/2014/main" id="{480FF940-6856-4E92-923B-BE3F0FA049C8}"/>
              </a:ext>
            </a:extLst>
          </p:cNvPr>
          <p:cNvSpPr txBox="1"/>
          <p:nvPr/>
        </p:nvSpPr>
        <p:spPr>
          <a:xfrm>
            <a:off x="3027017" y="2828159"/>
            <a:ext cx="1892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Acquisition &amp; Preprocessing 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733;p82">
            <a:extLst>
              <a:ext uri="{FF2B5EF4-FFF2-40B4-BE49-F238E27FC236}">
                <a16:creationId xmlns:a16="http://schemas.microsoft.com/office/drawing/2014/main" id="{C285A524-1293-4508-8886-81F5817F2C85}"/>
              </a:ext>
            </a:extLst>
          </p:cNvPr>
          <p:cNvSpPr txBox="1"/>
          <p:nvPr/>
        </p:nvSpPr>
        <p:spPr>
          <a:xfrm>
            <a:off x="5209251" y="2987138"/>
            <a:ext cx="1459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734;p82">
            <a:extLst>
              <a:ext uri="{FF2B5EF4-FFF2-40B4-BE49-F238E27FC236}">
                <a16:creationId xmlns:a16="http://schemas.microsoft.com/office/drawing/2014/main" id="{D3FE0A6F-C26F-489A-B222-FD6A622E79DE}"/>
              </a:ext>
            </a:extLst>
          </p:cNvPr>
          <p:cNvSpPr txBox="1"/>
          <p:nvPr/>
        </p:nvSpPr>
        <p:spPr>
          <a:xfrm>
            <a:off x="7031773" y="2857095"/>
            <a:ext cx="155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Predicted Output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735;p82">
            <a:extLst>
              <a:ext uri="{FF2B5EF4-FFF2-40B4-BE49-F238E27FC236}">
                <a16:creationId xmlns:a16="http://schemas.microsoft.com/office/drawing/2014/main" id="{322C91DE-BB53-43DF-AC71-250CA24B90C7}"/>
              </a:ext>
            </a:extLst>
          </p:cNvPr>
          <p:cNvSpPr/>
          <p:nvPr/>
        </p:nvSpPr>
        <p:spPr>
          <a:xfrm>
            <a:off x="4750724" y="3155494"/>
            <a:ext cx="668100" cy="668100"/>
          </a:xfrm>
          <a:prstGeom prst="ellipse">
            <a:avLst/>
          </a:prstGeom>
          <a:solidFill>
            <a:srgbClr val="3A5C84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736;p82">
            <a:extLst>
              <a:ext uri="{FF2B5EF4-FFF2-40B4-BE49-F238E27FC236}">
                <a16:creationId xmlns:a16="http://schemas.microsoft.com/office/drawing/2014/main" id="{3B37DD21-DB23-4B8F-907F-9C6E3BFFBDE8}"/>
              </a:ext>
            </a:extLst>
          </p:cNvPr>
          <p:cNvSpPr/>
          <p:nvPr/>
        </p:nvSpPr>
        <p:spPr>
          <a:xfrm>
            <a:off x="6266620" y="3199373"/>
            <a:ext cx="668100" cy="668100"/>
          </a:xfrm>
          <a:prstGeom prst="ellipse">
            <a:avLst/>
          </a:prstGeom>
          <a:solidFill>
            <a:srgbClr val="C13018">
              <a:alpha val="80000"/>
            </a:srgbClr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737;p82">
            <a:extLst>
              <a:ext uri="{FF2B5EF4-FFF2-40B4-BE49-F238E27FC236}">
                <a16:creationId xmlns:a16="http://schemas.microsoft.com/office/drawing/2014/main" id="{7264D03A-0A06-430A-B49D-6550E295D192}"/>
              </a:ext>
            </a:extLst>
          </p:cNvPr>
          <p:cNvSpPr txBox="1"/>
          <p:nvPr/>
        </p:nvSpPr>
        <p:spPr>
          <a:xfrm>
            <a:off x="4422387" y="3728060"/>
            <a:ext cx="1459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738;p82">
            <a:extLst>
              <a:ext uri="{FF2B5EF4-FFF2-40B4-BE49-F238E27FC236}">
                <a16:creationId xmlns:a16="http://schemas.microsoft.com/office/drawing/2014/main" id="{9FEC8AB3-3FA7-4790-8B06-D82BA1816AE1}"/>
              </a:ext>
            </a:extLst>
          </p:cNvPr>
          <p:cNvSpPr txBox="1"/>
          <p:nvPr/>
        </p:nvSpPr>
        <p:spPr>
          <a:xfrm>
            <a:off x="5843935" y="3732801"/>
            <a:ext cx="1617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739;p82">
            <a:extLst>
              <a:ext uri="{FF2B5EF4-FFF2-40B4-BE49-F238E27FC236}">
                <a16:creationId xmlns:a16="http://schemas.microsoft.com/office/drawing/2014/main" id="{8D9457C7-2846-49FA-A219-2EE6153AC666}"/>
              </a:ext>
            </a:extLst>
          </p:cNvPr>
          <p:cNvCxnSpPr>
            <a:cxnSpLocks/>
            <a:stCxn id="112" idx="1"/>
            <a:endCxn id="108" idx="3"/>
          </p:cNvCxnSpPr>
          <p:nvPr/>
        </p:nvCxnSpPr>
        <p:spPr>
          <a:xfrm flipV="1">
            <a:off x="5209251" y="2663897"/>
            <a:ext cx="222830" cy="521391"/>
          </a:xfrm>
          <a:prstGeom prst="straightConnector1">
            <a:avLst/>
          </a:prstGeom>
          <a:noFill/>
          <a:ln w="12700" cap="flat" cmpd="sng">
            <a:solidFill>
              <a:srgbClr val="1A334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740;p82">
            <a:extLst>
              <a:ext uri="{FF2B5EF4-FFF2-40B4-BE49-F238E27FC236}">
                <a16:creationId xmlns:a16="http://schemas.microsoft.com/office/drawing/2014/main" id="{29B84420-B741-45ED-B18F-AC4CEB141155}"/>
              </a:ext>
            </a:extLst>
          </p:cNvPr>
          <p:cNvCxnSpPr>
            <a:cxnSpLocks/>
            <a:endCxn id="108" idx="5"/>
          </p:cNvCxnSpPr>
          <p:nvPr/>
        </p:nvCxnSpPr>
        <p:spPr>
          <a:xfrm flipH="1" flipV="1">
            <a:off x="6255789" y="2663897"/>
            <a:ext cx="222830" cy="537154"/>
          </a:xfrm>
          <a:prstGeom prst="straightConnector1">
            <a:avLst/>
          </a:prstGeom>
          <a:noFill/>
          <a:ln w="12700" cap="flat" cmpd="sng">
            <a:solidFill>
              <a:srgbClr val="1A33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0" name="Google Shape;1741;p82">
            <a:extLst>
              <a:ext uri="{FF2B5EF4-FFF2-40B4-BE49-F238E27FC236}">
                <a16:creationId xmlns:a16="http://schemas.microsoft.com/office/drawing/2014/main" id="{0178DB4F-ED2C-4016-B3C7-C282BEB729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104" y="2022008"/>
            <a:ext cx="448026" cy="44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742;p82">
            <a:extLst>
              <a:ext uri="{FF2B5EF4-FFF2-40B4-BE49-F238E27FC236}">
                <a16:creationId xmlns:a16="http://schemas.microsoft.com/office/drawing/2014/main" id="{04032D3F-1044-45DB-B720-20803121EA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04" y="2021996"/>
            <a:ext cx="448050" cy="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743;p82">
            <a:extLst>
              <a:ext uri="{FF2B5EF4-FFF2-40B4-BE49-F238E27FC236}">
                <a16:creationId xmlns:a16="http://schemas.microsoft.com/office/drawing/2014/main" id="{CFB981CD-E84C-4338-A2BD-FFAA602105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992" y="1995346"/>
            <a:ext cx="501550" cy="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744;p82">
            <a:extLst>
              <a:ext uri="{FF2B5EF4-FFF2-40B4-BE49-F238E27FC236}">
                <a16:creationId xmlns:a16="http://schemas.microsoft.com/office/drawing/2014/main" id="{0BC82917-C51A-4DC8-A9D6-4A9D410C5F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932" y="3294166"/>
            <a:ext cx="377700" cy="3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745;p82">
            <a:extLst>
              <a:ext uri="{FF2B5EF4-FFF2-40B4-BE49-F238E27FC236}">
                <a16:creationId xmlns:a16="http://schemas.microsoft.com/office/drawing/2014/main" id="{B652D4A5-9F39-4F2A-AE09-C07D605D93D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828" y="3344579"/>
            <a:ext cx="37770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标题 1">
            <a:extLst>
              <a:ext uri="{FF2B5EF4-FFF2-40B4-BE49-F238E27FC236}">
                <a16:creationId xmlns:a16="http://schemas.microsoft.com/office/drawing/2014/main" id="{CAE9D7C1-D590-4259-8A52-6E48E854312E}"/>
              </a:ext>
            </a:extLst>
          </p:cNvPr>
          <p:cNvSpPr txBox="1">
            <a:spLocks/>
          </p:cNvSpPr>
          <p:nvPr/>
        </p:nvSpPr>
        <p:spPr>
          <a:xfrm>
            <a:off x="574102" y="1344986"/>
            <a:ext cx="3538798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Deep Learning Basic Framework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A66CF7-4E82-4A79-982D-1FF1C0C66123}"/>
              </a:ext>
            </a:extLst>
          </p:cNvPr>
          <p:cNvGrpSpPr/>
          <p:nvPr/>
        </p:nvGrpSpPr>
        <p:grpSpPr>
          <a:xfrm>
            <a:off x="352223" y="4334958"/>
            <a:ext cx="11741973" cy="2430948"/>
            <a:chOff x="352223" y="4334958"/>
            <a:chExt cx="11741973" cy="2430948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07C3CE2-F195-4490-9BD1-02C0306EF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731" y="4577394"/>
              <a:ext cx="3969858" cy="218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标题 1">
              <a:extLst>
                <a:ext uri="{FF2B5EF4-FFF2-40B4-BE49-F238E27FC236}">
                  <a16:creationId xmlns:a16="http://schemas.microsoft.com/office/drawing/2014/main" id="{81825888-4B14-4379-931D-2DB3D0B92DCE}"/>
                </a:ext>
              </a:extLst>
            </p:cNvPr>
            <p:cNvSpPr txBox="1">
              <a:spLocks/>
            </p:cNvSpPr>
            <p:nvPr/>
          </p:nvSpPr>
          <p:spPr>
            <a:xfrm>
              <a:off x="5746331" y="4334958"/>
              <a:ext cx="1088135" cy="3110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600" b="1" err="1">
                  <a:latin typeface="Calibri" panose="020F0502020204030204" pitchFamily="34" charset="0"/>
                  <a:cs typeface="Calibri" panose="020F0502020204030204" pitchFamily="34" charset="0"/>
                </a:rPr>
                <a:t>AlexNet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AAE7B8D5-5E20-4736-87D9-490F9E5C1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23" y="4981575"/>
              <a:ext cx="3538798" cy="1777726"/>
            </a:xfrm>
            <a:prstGeom prst="rect">
              <a:avLst/>
            </a:prstGeom>
          </p:spPr>
        </p:pic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466FFC71-C761-4124-B079-C3458A0DC648}"/>
                </a:ext>
              </a:extLst>
            </p:cNvPr>
            <p:cNvSpPr txBox="1">
              <a:spLocks/>
            </p:cNvSpPr>
            <p:nvPr/>
          </p:nvSpPr>
          <p:spPr>
            <a:xfrm>
              <a:off x="1345781" y="4334958"/>
              <a:ext cx="1283119" cy="3977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600" b="1">
                  <a:latin typeface="Calibri" panose="020F0502020204030204" pitchFamily="34" charset="0"/>
                  <a:cs typeface="Calibri" panose="020F0502020204030204" pitchFamily="34" charset="0"/>
                </a:rPr>
                <a:t>Inception V3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696F12F5-6C3A-4722-B18A-7ADED13D9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99"/>
            <a:stretch/>
          </p:blipFill>
          <p:spPr>
            <a:xfrm>
              <a:off x="8493366" y="4981575"/>
              <a:ext cx="3600830" cy="1619139"/>
            </a:xfrm>
            <a:prstGeom prst="rect">
              <a:avLst/>
            </a:prstGeom>
          </p:spPr>
        </p:pic>
        <p:sp>
          <p:nvSpPr>
            <p:cNvPr id="74" name="标题 1">
              <a:extLst>
                <a:ext uri="{FF2B5EF4-FFF2-40B4-BE49-F238E27FC236}">
                  <a16:creationId xmlns:a16="http://schemas.microsoft.com/office/drawing/2014/main" id="{C21C7C57-3752-4AFE-893D-A0A352ABE28E}"/>
                </a:ext>
              </a:extLst>
            </p:cNvPr>
            <p:cNvSpPr txBox="1">
              <a:spLocks/>
            </p:cNvSpPr>
            <p:nvPr/>
          </p:nvSpPr>
          <p:spPr>
            <a:xfrm>
              <a:off x="9652221" y="4334958"/>
              <a:ext cx="1283119" cy="3977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600" b="1" err="1">
                  <a:latin typeface="Calibri" panose="020F0502020204030204" pitchFamily="34" charset="0"/>
                  <a:cs typeface="Calibri" panose="020F0502020204030204" pitchFamily="34" charset="0"/>
                </a:rPr>
                <a:t>GoogleNet</a:t>
              </a:r>
              <a:endParaRPr lang="zh-CN" alt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CEC41A3-4CEF-478C-9853-7C9819CB68C6}"/>
              </a:ext>
            </a:extLst>
          </p:cNvPr>
          <p:cNvSpPr/>
          <p:nvPr/>
        </p:nvSpPr>
        <p:spPr>
          <a:xfrm>
            <a:off x="4002832" y="4334958"/>
            <a:ext cx="4585783" cy="2424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1402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D741C-0C7E-46AE-B03F-90F3292099C7}"/>
              </a:ext>
            </a:extLst>
          </p:cNvPr>
          <p:cNvSpPr txBox="1"/>
          <p:nvPr/>
        </p:nvSpPr>
        <p:spPr>
          <a:xfrm>
            <a:off x="591670" y="333487"/>
            <a:ext cx="997845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Principle Component Analysis (PCA)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F4615C-6402-4628-B5B1-41362744EF95}"/>
              </a:ext>
            </a:extLst>
          </p:cNvPr>
          <p:cNvGrpSpPr/>
          <p:nvPr/>
        </p:nvGrpSpPr>
        <p:grpSpPr>
          <a:xfrm>
            <a:off x="2173570" y="2986986"/>
            <a:ext cx="7658247" cy="1236767"/>
            <a:chOff x="1446975" y="3009122"/>
            <a:chExt cx="7658247" cy="12367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91E23C-8B4E-4C7A-BF8C-ECB5AD13B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975" y="3009122"/>
              <a:ext cx="1216819" cy="1216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CC43107-60F4-45E4-B62E-CB9294548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280" y="3029070"/>
              <a:ext cx="1216819" cy="1216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右箭头 19">
              <a:extLst>
                <a:ext uri="{FF2B5EF4-FFF2-40B4-BE49-F238E27FC236}">
                  <a16:creationId xmlns:a16="http://schemas.microsoft.com/office/drawing/2014/main" id="{40634222-5CAC-4D8D-876F-6C1A0E40580A}"/>
                </a:ext>
              </a:extLst>
            </p:cNvPr>
            <p:cNvSpPr/>
            <p:nvPr/>
          </p:nvSpPr>
          <p:spPr>
            <a:xfrm>
              <a:off x="2748200" y="3482514"/>
              <a:ext cx="896313" cy="15496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466C31D-90CC-40E2-97D4-FEB3E9B86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202" y="3070610"/>
              <a:ext cx="1133475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45CE251-BEFE-4C9F-A7C6-0C6000EB1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837" y="3089660"/>
              <a:ext cx="1114425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1693C92D-05C4-4D31-950E-B8BDF9CF3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422" y="3137285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3D7F34-5942-4D41-ACF5-9B5D0DE4EE6A}"/>
              </a:ext>
            </a:extLst>
          </p:cNvPr>
          <p:cNvSpPr txBox="1"/>
          <p:nvPr/>
        </p:nvSpPr>
        <p:spPr>
          <a:xfrm>
            <a:off x="979715" y="1764591"/>
            <a:ext cx="96722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- Dimensionally reduce the redundant information in the image</a:t>
            </a:r>
          </a:p>
          <a:p>
            <a:r>
              <a:rPr lang="en-US">
                <a:cs typeface="Calibri"/>
              </a:rPr>
              <a:t>- Compress the image to shorten the training time for </a:t>
            </a:r>
            <a:r>
              <a:rPr lang="en-US" err="1">
                <a:cs typeface="Calibri"/>
              </a:rPr>
              <a:t>AlexNet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3A4CE-A39E-4C6A-A0E1-7FF42116DD91}"/>
              </a:ext>
            </a:extLst>
          </p:cNvPr>
          <p:cNvSpPr txBox="1"/>
          <p:nvPr/>
        </p:nvSpPr>
        <p:spPr>
          <a:xfrm>
            <a:off x="1166594" y="4815699"/>
            <a:ext cx="96722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With 100 principal component (PCs), the image preserved most of its features</a:t>
            </a:r>
          </a:p>
          <a:p>
            <a:r>
              <a:rPr lang="en-US">
                <a:cs typeface="Calibri"/>
              </a:rPr>
              <a:t>With more 100 PCs, no significant features were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7CB4C9-6CE3-4E06-BAED-73490174F3DC}"/>
              </a:ext>
            </a:extLst>
          </p:cNvPr>
          <p:cNvSpPr txBox="1"/>
          <p:nvPr/>
        </p:nvSpPr>
        <p:spPr>
          <a:xfrm>
            <a:off x="6343388" y="2673598"/>
            <a:ext cx="43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60</a:t>
            </a:r>
            <a:endParaRPr lang="en-H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00E3A-C354-436C-934E-E10ADBA58C5D}"/>
              </a:ext>
            </a:extLst>
          </p:cNvPr>
          <p:cNvSpPr txBox="1"/>
          <p:nvPr/>
        </p:nvSpPr>
        <p:spPr>
          <a:xfrm>
            <a:off x="4872830" y="2673598"/>
            <a:ext cx="54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</a:t>
            </a:r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D167C-7C06-42CE-8ED6-35745D40F4EC}"/>
              </a:ext>
            </a:extLst>
          </p:cNvPr>
          <p:cNvSpPr txBox="1"/>
          <p:nvPr/>
        </p:nvSpPr>
        <p:spPr>
          <a:xfrm>
            <a:off x="7729523" y="2701289"/>
            <a:ext cx="54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30</a:t>
            </a:r>
            <a:endParaRPr lang="en-H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E2D33-0443-4E54-882F-8D71D24A458B}"/>
              </a:ext>
            </a:extLst>
          </p:cNvPr>
          <p:cNvSpPr txBox="1"/>
          <p:nvPr/>
        </p:nvSpPr>
        <p:spPr>
          <a:xfrm>
            <a:off x="9080271" y="2701289"/>
            <a:ext cx="43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47732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212560" y="540965"/>
            <a:ext cx="997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Deep Convolutional Generative Adversarial Network (DCGAN)</a:t>
            </a:r>
          </a:p>
        </p:txBody>
      </p:sp>
      <p:sp>
        <p:nvSpPr>
          <p:cNvPr id="156" name="Rounded Rectangle 47">
            <a:extLst>
              <a:ext uri="{FF2B5EF4-FFF2-40B4-BE49-F238E27FC236}">
                <a16:creationId xmlns:a16="http://schemas.microsoft.com/office/drawing/2014/main" id="{846C53F5-4722-4514-A002-48854DF84462}"/>
              </a:ext>
            </a:extLst>
          </p:cNvPr>
          <p:cNvSpPr/>
          <p:nvPr/>
        </p:nvSpPr>
        <p:spPr>
          <a:xfrm>
            <a:off x="7986370" y="1818383"/>
            <a:ext cx="1293308" cy="4398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49">
            <a:extLst>
              <a:ext uri="{FF2B5EF4-FFF2-40B4-BE49-F238E27FC236}">
                <a16:creationId xmlns:a16="http://schemas.microsoft.com/office/drawing/2014/main" id="{E6306DDE-ACC7-4BA9-B77A-B3E5D8948816}"/>
              </a:ext>
            </a:extLst>
          </p:cNvPr>
          <p:cNvSpPr/>
          <p:nvPr/>
        </p:nvSpPr>
        <p:spPr>
          <a:xfrm>
            <a:off x="1580739" y="5877208"/>
            <a:ext cx="1018205" cy="43982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7">
                <a:extLst>
                  <a:ext uri="{FF2B5EF4-FFF2-40B4-BE49-F238E27FC236}">
                    <a16:creationId xmlns:a16="http://schemas.microsoft.com/office/drawing/2014/main" id="{AE5EF47B-9644-4500-8672-80250B9C80BC}"/>
                  </a:ext>
                </a:extLst>
              </p:cNvPr>
              <p:cNvSpPr txBox="1"/>
              <p:nvPr/>
            </p:nvSpPr>
            <p:spPr>
              <a:xfrm>
                <a:off x="1546910" y="5936620"/>
                <a:ext cx="11386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Generator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9" name="文本框 7">
                <a:extLst>
                  <a:ext uri="{FF2B5EF4-FFF2-40B4-BE49-F238E27FC236}">
                    <a16:creationId xmlns:a16="http://schemas.microsoft.com/office/drawing/2014/main" id="{AE5EF47B-9644-4500-8672-80250B9C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910" y="5936620"/>
                <a:ext cx="1138693" cy="307777"/>
              </a:xfrm>
              <a:prstGeom prst="rect">
                <a:avLst/>
              </a:prstGeom>
              <a:blipFill>
                <a:blip r:embed="rId3"/>
                <a:stretch>
                  <a:fillRect l="-160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文本框 11">
                <a:extLst>
                  <a:ext uri="{FF2B5EF4-FFF2-40B4-BE49-F238E27FC236}">
                    <a16:creationId xmlns:a16="http://schemas.microsoft.com/office/drawing/2014/main" id="{224F8EFE-E794-4B1B-97BC-AE05DFE0D823}"/>
                  </a:ext>
                </a:extLst>
              </p:cNvPr>
              <p:cNvSpPr txBox="1"/>
              <p:nvPr/>
            </p:nvSpPr>
            <p:spPr>
              <a:xfrm>
                <a:off x="7986370" y="1866022"/>
                <a:ext cx="1341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</a:t>
                </a:r>
                <a:r>
                  <a:rPr lang="en-US" altLang="zh-CN" sz="14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2" name="文本框 11">
                <a:extLst>
                  <a:ext uri="{FF2B5EF4-FFF2-40B4-BE49-F238E27FC236}">
                    <a16:creationId xmlns:a16="http://schemas.microsoft.com/office/drawing/2014/main" id="{224F8EFE-E794-4B1B-97BC-AE05DFE0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370" y="1866022"/>
                <a:ext cx="1341304" cy="307777"/>
              </a:xfrm>
              <a:prstGeom prst="rect">
                <a:avLst/>
              </a:prstGeom>
              <a:blipFill>
                <a:blip r:embed="rId4"/>
                <a:stretch>
                  <a:fillRect l="-1364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右箭头 19">
            <a:extLst>
              <a:ext uri="{FF2B5EF4-FFF2-40B4-BE49-F238E27FC236}">
                <a16:creationId xmlns:a16="http://schemas.microsoft.com/office/drawing/2014/main" id="{77298F88-6484-48DB-BF41-9DF9AA9A37EA}"/>
              </a:ext>
            </a:extLst>
          </p:cNvPr>
          <p:cNvSpPr/>
          <p:nvPr/>
        </p:nvSpPr>
        <p:spPr>
          <a:xfrm rot="5400000">
            <a:off x="2694470" y="3591432"/>
            <a:ext cx="723114" cy="2615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8" name="右箭头 19">
            <a:extLst>
              <a:ext uri="{FF2B5EF4-FFF2-40B4-BE49-F238E27FC236}">
                <a16:creationId xmlns:a16="http://schemas.microsoft.com/office/drawing/2014/main" id="{2875C7CA-AA11-40D3-B8AA-1FF68876B54B}"/>
              </a:ext>
            </a:extLst>
          </p:cNvPr>
          <p:cNvSpPr/>
          <p:nvPr/>
        </p:nvSpPr>
        <p:spPr>
          <a:xfrm>
            <a:off x="3722229" y="4443025"/>
            <a:ext cx="394336" cy="1929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4" name="右箭头 19">
            <a:extLst>
              <a:ext uri="{FF2B5EF4-FFF2-40B4-BE49-F238E27FC236}">
                <a16:creationId xmlns:a16="http://schemas.microsoft.com/office/drawing/2014/main" id="{0F0FFC06-5059-4200-8666-0642B43F1F65}"/>
              </a:ext>
            </a:extLst>
          </p:cNvPr>
          <p:cNvSpPr/>
          <p:nvPr/>
        </p:nvSpPr>
        <p:spPr>
          <a:xfrm>
            <a:off x="5869489" y="4201412"/>
            <a:ext cx="1088477" cy="130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7" name="右箭头 19">
            <a:extLst>
              <a:ext uri="{FF2B5EF4-FFF2-40B4-BE49-F238E27FC236}">
                <a16:creationId xmlns:a16="http://schemas.microsoft.com/office/drawing/2014/main" id="{CAD10059-46E3-4B4E-B619-744691EB65A5}"/>
              </a:ext>
            </a:extLst>
          </p:cNvPr>
          <p:cNvSpPr/>
          <p:nvPr/>
        </p:nvSpPr>
        <p:spPr>
          <a:xfrm>
            <a:off x="5847176" y="2641366"/>
            <a:ext cx="1047871" cy="1300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4C76C7-2247-451F-8FA3-049A6D972278}"/>
              </a:ext>
            </a:extLst>
          </p:cNvPr>
          <p:cNvGrpSpPr/>
          <p:nvPr/>
        </p:nvGrpSpPr>
        <p:grpSpPr>
          <a:xfrm>
            <a:off x="10477767" y="2704540"/>
            <a:ext cx="1397261" cy="1881441"/>
            <a:chOff x="9791833" y="4248078"/>
            <a:chExt cx="1397261" cy="1881441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05CDAB-2B56-4BBF-9AC1-D4911527ABFF}"/>
                </a:ext>
              </a:extLst>
            </p:cNvPr>
            <p:cNvSpPr/>
            <p:nvPr/>
          </p:nvSpPr>
          <p:spPr>
            <a:xfrm>
              <a:off x="10404983" y="5479108"/>
              <a:ext cx="515007" cy="50745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FAA164B-4259-4BDD-BB5E-05A45226E508}"/>
                </a:ext>
              </a:extLst>
            </p:cNvPr>
            <p:cNvSpPr/>
            <p:nvPr/>
          </p:nvSpPr>
          <p:spPr>
            <a:xfrm>
              <a:off x="10394061" y="4689631"/>
              <a:ext cx="515007" cy="50745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178" name="右箭头 19">
              <a:extLst>
                <a:ext uri="{FF2B5EF4-FFF2-40B4-BE49-F238E27FC236}">
                  <a16:creationId xmlns:a16="http://schemas.microsoft.com/office/drawing/2014/main" id="{FBA5BD5E-EC0A-4013-A45C-020FE1EDB1E6}"/>
                </a:ext>
              </a:extLst>
            </p:cNvPr>
            <p:cNvSpPr/>
            <p:nvPr/>
          </p:nvSpPr>
          <p:spPr>
            <a:xfrm>
              <a:off x="9953370" y="5617047"/>
              <a:ext cx="394336" cy="192933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3" name="右箭头 19">
              <a:extLst>
                <a:ext uri="{FF2B5EF4-FFF2-40B4-BE49-F238E27FC236}">
                  <a16:creationId xmlns:a16="http://schemas.microsoft.com/office/drawing/2014/main" id="{02390998-9050-4A58-BF09-037C2C8EFBB7}"/>
                </a:ext>
              </a:extLst>
            </p:cNvPr>
            <p:cNvSpPr/>
            <p:nvPr/>
          </p:nvSpPr>
          <p:spPr>
            <a:xfrm>
              <a:off x="9953370" y="4895990"/>
              <a:ext cx="394336" cy="19293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0A068BF-82E0-4C0D-A0EB-4211E28BE9C9}"/>
                </a:ext>
              </a:extLst>
            </p:cNvPr>
            <p:cNvSpPr/>
            <p:nvPr/>
          </p:nvSpPr>
          <p:spPr>
            <a:xfrm>
              <a:off x="10513545" y="4789470"/>
              <a:ext cx="276038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689E5E1-E5BC-4ECB-BA5D-FAC10CCB8C3B}"/>
                </a:ext>
              </a:extLst>
            </p:cNvPr>
            <p:cNvSpPr/>
            <p:nvPr/>
          </p:nvSpPr>
          <p:spPr>
            <a:xfrm>
              <a:off x="10524467" y="5578947"/>
              <a:ext cx="276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sz="1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DDE3C8D-AC32-41CC-BD71-7080FC276CA4}"/>
                </a:ext>
              </a:extLst>
            </p:cNvPr>
            <p:cNvSpPr/>
            <p:nvPr/>
          </p:nvSpPr>
          <p:spPr>
            <a:xfrm>
              <a:off x="10347706" y="4605775"/>
              <a:ext cx="607717" cy="1523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文本框 11">
              <a:extLst>
                <a:ext uri="{FF2B5EF4-FFF2-40B4-BE49-F238E27FC236}">
                  <a16:creationId xmlns:a16="http://schemas.microsoft.com/office/drawing/2014/main" id="{0207B09D-9801-407B-AAE2-304594248DDA}"/>
                </a:ext>
              </a:extLst>
            </p:cNvPr>
            <p:cNvSpPr txBox="1"/>
            <p:nvPr/>
          </p:nvSpPr>
          <p:spPr>
            <a:xfrm>
              <a:off x="9791833" y="4248078"/>
              <a:ext cx="139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Calibri" panose="020F0502020204030204" pitchFamily="34" charset="0"/>
                  <a:cs typeface="Calibri" panose="020F0502020204030204" pitchFamily="34" charset="0"/>
                </a:rPr>
                <a:t>Predicted Result</a:t>
              </a:r>
              <a:endParaRPr lang="zh-CN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Picture 3" descr="A picture containing furniture, rug&#10;&#10;Description automatically generated">
            <a:extLst>
              <a:ext uri="{FF2B5EF4-FFF2-40B4-BE49-F238E27FC236}">
                <a16:creationId xmlns:a16="http://schemas.microsoft.com/office/drawing/2014/main" id="{EB96DD8B-CF79-4CFD-A164-B4F43FAAEF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>
          <a:xfrm>
            <a:off x="1172596" y="2232487"/>
            <a:ext cx="816286" cy="796994"/>
          </a:xfrm>
          <a:prstGeom prst="rect">
            <a:avLst/>
          </a:prstGeom>
        </p:spPr>
      </p:pic>
      <p:sp>
        <p:nvSpPr>
          <p:cNvPr id="238" name="文本框 9">
            <a:extLst>
              <a:ext uri="{FF2B5EF4-FFF2-40B4-BE49-F238E27FC236}">
                <a16:creationId xmlns:a16="http://schemas.microsoft.com/office/drawing/2014/main" id="{6066A8C1-F90D-43F4-BD4B-C276ACB1EA76}"/>
              </a:ext>
            </a:extLst>
          </p:cNvPr>
          <p:cNvSpPr txBox="1"/>
          <p:nvPr/>
        </p:nvSpPr>
        <p:spPr>
          <a:xfrm>
            <a:off x="929123" y="1948481"/>
            <a:ext cx="139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Random Noise</a:t>
            </a:r>
            <a:endParaRPr lang="en-US" altLang="zh-CN" sz="1600" i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0B27A4-602D-4A11-89D0-002D1AF9FE8A}"/>
                  </a:ext>
                </a:extLst>
              </p:cNvPr>
              <p:cNvSpPr txBox="1"/>
              <p:nvPr/>
            </p:nvSpPr>
            <p:spPr>
              <a:xfrm>
                <a:off x="1981637" y="2405505"/>
                <a:ext cx="427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/>
              </a:p>
            </p:txBody>
          </p:sp>
        </mc:Choice>
        <mc:Fallback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0B27A4-602D-4A11-89D0-002D1AF9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637" y="2405505"/>
                <a:ext cx="4275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BAA9717-4A88-480D-9C72-2BFFEA752E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0" b="14352"/>
          <a:stretch/>
        </p:blipFill>
        <p:spPr>
          <a:xfrm>
            <a:off x="6995433" y="2487628"/>
            <a:ext cx="3342866" cy="2098353"/>
          </a:xfrm>
          <a:prstGeom prst="rect">
            <a:avLst/>
          </a:prstGeom>
        </p:spPr>
      </p:pic>
      <p:pic>
        <p:nvPicPr>
          <p:cNvPr id="240" name="Picture 239" descr="A picture containing shape&#10;&#10;Description automatically generated">
            <a:extLst>
              <a:ext uri="{FF2B5EF4-FFF2-40B4-BE49-F238E27FC236}">
                <a16:creationId xmlns:a16="http://schemas.microsoft.com/office/drawing/2014/main" id="{6BAA3745-02EB-4447-9367-91C57A468A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8" b="19919"/>
          <a:stretch/>
        </p:blipFill>
        <p:spPr>
          <a:xfrm>
            <a:off x="718134" y="4155789"/>
            <a:ext cx="2844496" cy="1612401"/>
          </a:xfrm>
          <a:prstGeom prst="rect">
            <a:avLst/>
          </a:prstGeom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089A197A-7183-4F9B-8921-C104E8FF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98" y="1897855"/>
            <a:ext cx="1378602" cy="13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51AC826D-75AD-46BE-98BC-68278E67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26" y="3715720"/>
            <a:ext cx="1378602" cy="13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close, pan, fabric&#10;&#10;Description automatically generated">
            <a:extLst>
              <a:ext uri="{FF2B5EF4-FFF2-40B4-BE49-F238E27FC236}">
                <a16:creationId xmlns:a16="http://schemas.microsoft.com/office/drawing/2014/main" id="{BD3D403F-2057-4F2F-A7E9-24DB17D98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89" y="1973850"/>
            <a:ext cx="1378602" cy="1378602"/>
          </a:xfrm>
          <a:prstGeom prst="rect">
            <a:avLst/>
          </a:prstGeom>
        </p:spPr>
      </p:pic>
      <p:sp>
        <p:nvSpPr>
          <p:cNvPr id="77" name="矩形 8">
            <a:extLst>
              <a:ext uri="{FF2B5EF4-FFF2-40B4-BE49-F238E27FC236}">
                <a16:creationId xmlns:a16="http://schemas.microsoft.com/office/drawing/2014/main" id="{423A2BC0-5CC7-4C09-8468-93BE4A15E3B6}"/>
              </a:ext>
            </a:extLst>
          </p:cNvPr>
          <p:cNvSpPr/>
          <p:nvPr/>
        </p:nvSpPr>
        <p:spPr>
          <a:xfrm rot="5400000">
            <a:off x="2766683" y="1058877"/>
            <a:ext cx="494958" cy="109693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9">
                <a:extLst>
                  <a:ext uri="{FF2B5EF4-FFF2-40B4-BE49-F238E27FC236}">
                    <a16:creationId xmlns:a16="http://schemas.microsoft.com/office/drawing/2014/main" id="{2515DB23-7758-448A-B2F9-10BBA06450C9}"/>
                  </a:ext>
                </a:extLst>
              </p:cNvPr>
              <p:cNvSpPr txBox="1"/>
              <p:nvPr/>
            </p:nvSpPr>
            <p:spPr>
              <a:xfrm>
                <a:off x="2598944" y="1322342"/>
                <a:ext cx="1016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Random Input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sz="1600" i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8" name="文本框 9">
                <a:extLst>
                  <a:ext uri="{FF2B5EF4-FFF2-40B4-BE49-F238E27FC236}">
                    <a16:creationId xmlns:a16="http://schemas.microsoft.com/office/drawing/2014/main" id="{2515DB23-7758-448A-B2F9-10BBA064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944" y="1322342"/>
                <a:ext cx="1016207" cy="553998"/>
              </a:xfrm>
              <a:prstGeom prst="rect">
                <a:avLst/>
              </a:prstGeom>
              <a:blipFill>
                <a:blip r:embed="rId11"/>
                <a:stretch>
                  <a:fillRect l="-1796" t="-2198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6A4AFDB2-2C3B-49EA-8FCE-84AA897BBCA9}"/>
              </a:ext>
            </a:extLst>
          </p:cNvPr>
          <p:cNvGrpSpPr/>
          <p:nvPr/>
        </p:nvGrpSpPr>
        <p:grpSpPr>
          <a:xfrm>
            <a:off x="4406572" y="5213461"/>
            <a:ext cx="1293307" cy="589244"/>
            <a:chOff x="2270050" y="4401124"/>
            <a:chExt cx="1293307" cy="589244"/>
          </a:xfrm>
        </p:grpSpPr>
        <p:sp>
          <p:nvSpPr>
            <p:cNvPr id="80" name="矩形 8">
              <a:extLst>
                <a:ext uri="{FF2B5EF4-FFF2-40B4-BE49-F238E27FC236}">
                  <a16:creationId xmlns:a16="http://schemas.microsoft.com/office/drawing/2014/main" id="{6214AA10-ABDA-4FB0-8FB7-C716E7E1549E}"/>
                </a:ext>
              </a:extLst>
            </p:cNvPr>
            <p:cNvSpPr/>
            <p:nvPr/>
          </p:nvSpPr>
          <p:spPr>
            <a:xfrm rot="5400000">
              <a:off x="2622082" y="4049092"/>
              <a:ext cx="589244" cy="12933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文本框 16">
                  <a:extLst>
                    <a:ext uri="{FF2B5EF4-FFF2-40B4-BE49-F238E27FC236}">
                      <a16:creationId xmlns:a16="http://schemas.microsoft.com/office/drawing/2014/main" id="{260C41E7-B793-4040-BDA4-7FFE03DDC3A5}"/>
                    </a:ext>
                  </a:extLst>
                </p:cNvPr>
                <p:cNvSpPr txBox="1"/>
                <p:nvPr/>
              </p:nvSpPr>
              <p:spPr>
                <a:xfrm>
                  <a:off x="2404953" y="4434135"/>
                  <a:ext cx="113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Generated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1" name="文本框 16">
                  <a:extLst>
                    <a:ext uri="{FF2B5EF4-FFF2-40B4-BE49-F238E27FC236}">
                      <a16:creationId xmlns:a16="http://schemas.microsoft.com/office/drawing/2014/main" id="{260C41E7-B793-4040-BDA4-7FFE03DDC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4953" y="4434135"/>
                  <a:ext cx="1138694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1604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17FF37-DD9C-4799-A538-4C87903570A0}"/>
              </a:ext>
            </a:extLst>
          </p:cNvPr>
          <p:cNvGrpSpPr/>
          <p:nvPr/>
        </p:nvGrpSpPr>
        <p:grpSpPr>
          <a:xfrm>
            <a:off x="4396610" y="1390669"/>
            <a:ext cx="1283559" cy="439825"/>
            <a:chOff x="2290315" y="3594278"/>
            <a:chExt cx="1283559" cy="439825"/>
          </a:xfrm>
        </p:grpSpPr>
        <p:sp>
          <p:nvSpPr>
            <p:cNvPr id="83" name="矩形 8">
              <a:extLst>
                <a:ext uri="{FF2B5EF4-FFF2-40B4-BE49-F238E27FC236}">
                  <a16:creationId xmlns:a16="http://schemas.microsoft.com/office/drawing/2014/main" id="{3006CACE-FE12-495A-AA35-3B8041DCFE60}"/>
                </a:ext>
              </a:extLst>
            </p:cNvPr>
            <p:cNvSpPr/>
            <p:nvPr/>
          </p:nvSpPr>
          <p:spPr>
            <a:xfrm rot="5400000">
              <a:off x="2712182" y="3172411"/>
              <a:ext cx="439825" cy="12835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文本框 16">
                  <a:extLst>
                    <a:ext uri="{FF2B5EF4-FFF2-40B4-BE49-F238E27FC236}">
                      <a16:creationId xmlns:a16="http://schemas.microsoft.com/office/drawing/2014/main" id="{FEBC3182-82B3-456F-ADBC-D7ED61504000}"/>
                    </a:ext>
                  </a:extLst>
                </p:cNvPr>
                <p:cNvSpPr txBox="1"/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>
                      <a:latin typeface="Calibri" panose="020F0502020204030204" pitchFamily="34" charset="0"/>
                      <a:cs typeface="Calibri" panose="020F0502020204030204" pitchFamily="34" charset="0"/>
                    </a:rPr>
                    <a:t>Real image</a:t>
                  </a:r>
                  <a:r>
                    <a:rPr lang="en-US" altLang="zh-CN" sz="140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</m:oMath>
                  </a14:m>
                  <a:endPara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4" name="文本框 16">
                  <a:extLst>
                    <a:ext uri="{FF2B5EF4-FFF2-40B4-BE49-F238E27FC236}">
                      <a16:creationId xmlns:a16="http://schemas.microsoft.com/office/drawing/2014/main" id="{FEBC3182-82B3-456F-ADBC-D7ED61504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954" y="3660302"/>
                  <a:ext cx="1130281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622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7" name="Picture 2">
            <a:extLst>
              <a:ext uri="{FF2B5EF4-FFF2-40B4-BE49-F238E27FC236}">
                <a16:creationId xmlns:a16="http://schemas.microsoft.com/office/drawing/2014/main" id="{0FC2A6C9-6E0B-4BB9-BF84-B04E6931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55" y="5116656"/>
            <a:ext cx="1378602" cy="13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>
            <a:extLst>
              <a:ext uri="{FF2B5EF4-FFF2-40B4-BE49-F238E27FC236}">
                <a16:creationId xmlns:a16="http://schemas.microsoft.com/office/drawing/2014/main" id="{12D64731-68B2-41B3-A474-9387B871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18" y="5116656"/>
            <a:ext cx="1378602" cy="13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B0DC13D-3C37-4889-B03D-A15693C7ED0E}"/>
                  </a:ext>
                </a:extLst>
              </p:cNvPr>
              <p:cNvSpPr txBox="1"/>
              <p:nvPr/>
            </p:nvSpPr>
            <p:spPr>
              <a:xfrm>
                <a:off x="7719602" y="5621291"/>
                <a:ext cx="427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B0DC13D-3C37-4889-B03D-A15693C7E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2" y="5621291"/>
                <a:ext cx="4275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右箭头 19">
            <a:extLst>
              <a:ext uri="{FF2B5EF4-FFF2-40B4-BE49-F238E27FC236}">
                <a16:creationId xmlns:a16="http://schemas.microsoft.com/office/drawing/2014/main" id="{FFDAA728-5FCE-4BBC-9C79-242B31246A05}"/>
              </a:ext>
            </a:extLst>
          </p:cNvPr>
          <p:cNvSpPr/>
          <p:nvPr/>
        </p:nvSpPr>
        <p:spPr>
          <a:xfrm>
            <a:off x="9791313" y="5709490"/>
            <a:ext cx="394336" cy="1929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07C962D-5BA1-4A6A-A49C-0ADF92354F8F}"/>
              </a:ext>
            </a:extLst>
          </p:cNvPr>
          <p:cNvGrpSpPr/>
          <p:nvPr/>
        </p:nvGrpSpPr>
        <p:grpSpPr>
          <a:xfrm>
            <a:off x="10383278" y="5555889"/>
            <a:ext cx="1283559" cy="439825"/>
            <a:chOff x="2290315" y="3594278"/>
            <a:chExt cx="1283559" cy="439825"/>
          </a:xfrm>
        </p:grpSpPr>
        <p:sp>
          <p:nvSpPr>
            <p:cNvPr id="125" name="矩形 8">
              <a:extLst>
                <a:ext uri="{FF2B5EF4-FFF2-40B4-BE49-F238E27FC236}">
                  <a16:creationId xmlns:a16="http://schemas.microsoft.com/office/drawing/2014/main" id="{04F0A16B-7959-4F75-BA10-EB519051427F}"/>
                </a:ext>
              </a:extLst>
            </p:cNvPr>
            <p:cNvSpPr/>
            <p:nvPr/>
          </p:nvSpPr>
          <p:spPr>
            <a:xfrm rot="5400000">
              <a:off x="2712182" y="3172411"/>
              <a:ext cx="439825" cy="12835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6">
              <a:extLst>
                <a:ext uri="{FF2B5EF4-FFF2-40B4-BE49-F238E27FC236}">
                  <a16:creationId xmlns:a16="http://schemas.microsoft.com/office/drawing/2014/main" id="{CF5E8B22-C1D1-421D-85C6-9AFBEB2B878D}"/>
                </a:ext>
              </a:extLst>
            </p:cNvPr>
            <p:cNvSpPr txBox="1"/>
            <p:nvPr/>
          </p:nvSpPr>
          <p:spPr>
            <a:xfrm>
              <a:off x="2366954" y="3660302"/>
              <a:ext cx="1130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err="1">
                  <a:latin typeface="Calibri" panose="020F0502020204030204" pitchFamily="34" charset="0"/>
                  <a:cs typeface="Calibri" panose="020F0502020204030204" pitchFamily="34" charset="0"/>
                </a:rPr>
                <a:t>AlexNet</a:t>
              </a:r>
              <a:endParaRPr lang="zh-CN" alt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0A69-A696-46D6-8410-947E457E3BEB}"/>
              </a:ext>
            </a:extLst>
          </p:cNvPr>
          <p:cNvSpPr/>
          <p:nvPr/>
        </p:nvSpPr>
        <p:spPr>
          <a:xfrm>
            <a:off x="6096000" y="4983695"/>
            <a:ext cx="5831633" cy="1676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7" name="标题 1">
            <a:extLst>
              <a:ext uri="{FF2B5EF4-FFF2-40B4-BE49-F238E27FC236}">
                <a16:creationId xmlns:a16="http://schemas.microsoft.com/office/drawing/2014/main" id="{405BB9E6-24B1-4E63-9BD3-94D38F3DBEFB}"/>
              </a:ext>
            </a:extLst>
          </p:cNvPr>
          <p:cNvSpPr txBox="1">
            <a:spLocks/>
          </p:cNvSpPr>
          <p:nvPr/>
        </p:nvSpPr>
        <p:spPr>
          <a:xfrm>
            <a:off x="6011480" y="4680957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Training Process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79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87C4-5B64-B744-AF8F-A47CBF1A2524}"/>
              </a:ext>
            </a:extLst>
          </p:cNvPr>
          <p:cNvSpPr txBox="1"/>
          <p:nvPr/>
        </p:nvSpPr>
        <p:spPr>
          <a:xfrm>
            <a:off x="591670" y="333487"/>
            <a:ext cx="997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Combination of GAN and PCA</a:t>
            </a:r>
          </a:p>
        </p:txBody>
      </p:sp>
      <p:sp>
        <p:nvSpPr>
          <p:cNvPr id="91" name="Rounded Rectangle 47">
            <a:extLst>
              <a:ext uri="{FF2B5EF4-FFF2-40B4-BE49-F238E27FC236}">
                <a16:creationId xmlns:a16="http://schemas.microsoft.com/office/drawing/2014/main" id="{BD0760C6-60C7-430F-B8AE-E35E97E3B3D4}"/>
              </a:ext>
            </a:extLst>
          </p:cNvPr>
          <p:cNvSpPr/>
          <p:nvPr/>
        </p:nvSpPr>
        <p:spPr>
          <a:xfrm>
            <a:off x="3517168" y="5657386"/>
            <a:ext cx="592837" cy="39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49">
            <a:extLst>
              <a:ext uri="{FF2B5EF4-FFF2-40B4-BE49-F238E27FC236}">
                <a16:creationId xmlns:a16="http://schemas.microsoft.com/office/drawing/2014/main" id="{8EB0D6B7-B02B-4E05-AB75-D499C6AF87C7}"/>
              </a:ext>
            </a:extLst>
          </p:cNvPr>
          <p:cNvSpPr/>
          <p:nvPr/>
        </p:nvSpPr>
        <p:spPr>
          <a:xfrm>
            <a:off x="445020" y="5535189"/>
            <a:ext cx="1006553" cy="4620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7">
                <a:extLst>
                  <a:ext uri="{FF2B5EF4-FFF2-40B4-BE49-F238E27FC236}">
                    <a16:creationId xmlns:a16="http://schemas.microsoft.com/office/drawing/2014/main" id="{84451303-5AF2-4954-AA2F-79521012A3C6}"/>
                  </a:ext>
                </a:extLst>
              </p:cNvPr>
              <p:cNvSpPr txBox="1"/>
              <p:nvPr/>
            </p:nvSpPr>
            <p:spPr>
              <a:xfrm>
                <a:off x="385329" y="5590112"/>
                <a:ext cx="11256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m:oMathPara>
                </a14:m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4" name="文本框 7">
                <a:extLst>
                  <a:ext uri="{FF2B5EF4-FFF2-40B4-BE49-F238E27FC236}">
                    <a16:creationId xmlns:a16="http://schemas.microsoft.com/office/drawing/2014/main" id="{84451303-5AF2-4954-AA2F-79521012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9" y="5590112"/>
                <a:ext cx="11256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本框 11">
                <a:extLst>
                  <a:ext uri="{FF2B5EF4-FFF2-40B4-BE49-F238E27FC236}">
                    <a16:creationId xmlns:a16="http://schemas.microsoft.com/office/drawing/2014/main" id="{D9B8052F-762D-4BEE-9962-E263B39A6DEF}"/>
                  </a:ext>
                </a:extLst>
              </p:cNvPr>
              <p:cNvSpPr txBox="1"/>
              <p:nvPr/>
            </p:nvSpPr>
            <p:spPr>
              <a:xfrm>
                <a:off x="3639386" y="5706194"/>
                <a:ext cx="2592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7" name="文本框 11">
                <a:extLst>
                  <a:ext uri="{FF2B5EF4-FFF2-40B4-BE49-F238E27FC236}">
                    <a16:creationId xmlns:a16="http://schemas.microsoft.com/office/drawing/2014/main" id="{D9B8052F-762D-4BEE-9962-E263B39A6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86" y="5706194"/>
                <a:ext cx="259294" cy="307777"/>
              </a:xfrm>
              <a:prstGeom prst="rect">
                <a:avLst/>
              </a:prstGeom>
              <a:blipFill>
                <a:blip r:embed="rId4"/>
                <a:stretch>
                  <a:fillRect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右箭头 19">
            <a:extLst>
              <a:ext uri="{FF2B5EF4-FFF2-40B4-BE49-F238E27FC236}">
                <a16:creationId xmlns:a16="http://schemas.microsoft.com/office/drawing/2014/main" id="{8373DB30-C15A-403F-94F9-C7B42F6F8188}"/>
              </a:ext>
            </a:extLst>
          </p:cNvPr>
          <p:cNvSpPr/>
          <p:nvPr/>
        </p:nvSpPr>
        <p:spPr>
          <a:xfrm rot="5400000">
            <a:off x="782246" y="5228625"/>
            <a:ext cx="330990" cy="1924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右箭头 19">
            <a:extLst>
              <a:ext uri="{FF2B5EF4-FFF2-40B4-BE49-F238E27FC236}">
                <a16:creationId xmlns:a16="http://schemas.microsoft.com/office/drawing/2014/main" id="{2622F3E6-27BE-4504-B527-C6ECB6F9F39E}"/>
              </a:ext>
            </a:extLst>
          </p:cNvPr>
          <p:cNvSpPr/>
          <p:nvPr/>
        </p:nvSpPr>
        <p:spPr>
          <a:xfrm>
            <a:off x="1602689" y="5657386"/>
            <a:ext cx="389823" cy="2026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7" name="右箭头 19">
            <a:extLst>
              <a:ext uri="{FF2B5EF4-FFF2-40B4-BE49-F238E27FC236}">
                <a16:creationId xmlns:a16="http://schemas.microsoft.com/office/drawing/2014/main" id="{96C3C6EF-EE0A-4D4E-B5CF-CE7B5A45CF1F}"/>
              </a:ext>
            </a:extLst>
          </p:cNvPr>
          <p:cNvSpPr/>
          <p:nvPr/>
        </p:nvSpPr>
        <p:spPr>
          <a:xfrm>
            <a:off x="3072368" y="5751788"/>
            <a:ext cx="389823" cy="20269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8" name="右箭头 19">
            <a:extLst>
              <a:ext uri="{FF2B5EF4-FFF2-40B4-BE49-F238E27FC236}">
                <a16:creationId xmlns:a16="http://schemas.microsoft.com/office/drawing/2014/main" id="{E444761B-24C0-415E-B702-AB025D12A3DD}"/>
              </a:ext>
            </a:extLst>
          </p:cNvPr>
          <p:cNvSpPr/>
          <p:nvPr/>
        </p:nvSpPr>
        <p:spPr>
          <a:xfrm rot="2460527">
            <a:off x="3001131" y="5179434"/>
            <a:ext cx="663937" cy="1700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8190168-954E-4F1A-896B-7C2E2D7FC58C}"/>
              </a:ext>
            </a:extLst>
          </p:cNvPr>
          <p:cNvSpPr/>
          <p:nvPr/>
        </p:nvSpPr>
        <p:spPr>
          <a:xfrm>
            <a:off x="161400" y="4249173"/>
            <a:ext cx="5871443" cy="2148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79626440-04C2-4C3D-8CCF-69642CF9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9" y="1922910"/>
            <a:ext cx="1216819" cy="12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C85FE76-DA32-4A1F-834B-AEAD3D588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72" y="1966866"/>
            <a:ext cx="1216819" cy="12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右箭头 19">
            <a:extLst>
              <a:ext uri="{FF2B5EF4-FFF2-40B4-BE49-F238E27FC236}">
                <a16:creationId xmlns:a16="http://schemas.microsoft.com/office/drawing/2014/main" id="{05EEF6F4-606A-4571-895C-5962A7796ABC}"/>
              </a:ext>
            </a:extLst>
          </p:cNvPr>
          <p:cNvSpPr/>
          <p:nvPr/>
        </p:nvSpPr>
        <p:spPr>
          <a:xfrm>
            <a:off x="1544354" y="2396302"/>
            <a:ext cx="896313" cy="1549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46409F-C376-426F-A065-1CCFBE9E791B}"/>
              </a:ext>
            </a:extLst>
          </p:cNvPr>
          <p:cNvSpPr/>
          <p:nvPr/>
        </p:nvSpPr>
        <p:spPr>
          <a:xfrm>
            <a:off x="105011" y="1786754"/>
            <a:ext cx="5927832" cy="16008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picture containing furniture, rug&#10;&#10;Description automatically generated">
            <a:extLst>
              <a:ext uri="{FF2B5EF4-FFF2-40B4-BE49-F238E27FC236}">
                <a16:creationId xmlns:a16="http://schemas.microsoft.com/office/drawing/2014/main" id="{715409FC-42A5-4137-93AF-A10B3A8954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>
          <a:xfrm>
            <a:off x="203748" y="4462760"/>
            <a:ext cx="677551" cy="6615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41E68B-AE27-462D-9EB5-82993E68B549}"/>
                  </a:ext>
                </a:extLst>
              </p:cNvPr>
              <p:cNvSpPr txBox="1"/>
              <p:nvPr/>
            </p:nvSpPr>
            <p:spPr>
              <a:xfrm>
                <a:off x="812818" y="4650084"/>
                <a:ext cx="2850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 sz="14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41E68B-AE27-462D-9EB5-82993E68B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8" y="4650084"/>
                <a:ext cx="2850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>
            <a:extLst>
              <a:ext uri="{FF2B5EF4-FFF2-40B4-BE49-F238E27FC236}">
                <a16:creationId xmlns:a16="http://schemas.microsoft.com/office/drawing/2014/main" id="{8A0C4BBF-5888-4C7E-80B7-1E459D53B831}"/>
              </a:ext>
            </a:extLst>
          </p:cNvPr>
          <p:cNvSpPr txBox="1">
            <a:spLocks/>
          </p:cNvSpPr>
          <p:nvPr/>
        </p:nvSpPr>
        <p:spPr>
          <a:xfrm>
            <a:off x="74399" y="3938111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Deep Convolutional Generative adversarial network (DCGAN)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9E9DD3F8-18E7-4C13-954D-5F916BDECF6C}"/>
              </a:ext>
            </a:extLst>
          </p:cNvPr>
          <p:cNvSpPr txBox="1">
            <a:spLocks/>
          </p:cNvSpPr>
          <p:nvPr/>
        </p:nvSpPr>
        <p:spPr>
          <a:xfrm>
            <a:off x="84994" y="1473201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Principle Component Analysis (PCA)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45B4C9C8-CAC6-49E5-8788-786FCFAC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8" y="4462760"/>
            <a:ext cx="701224" cy="70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CF87D99B-4CFA-4C12-B0CF-3391927C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30" y="5513965"/>
            <a:ext cx="750893" cy="7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ose, pan, fabric&#10;&#10;Description automatically generated">
            <a:extLst>
              <a:ext uri="{FF2B5EF4-FFF2-40B4-BE49-F238E27FC236}">
                <a16:creationId xmlns:a16="http://schemas.microsoft.com/office/drawing/2014/main" id="{5A3B9B69-27B7-4C6C-BFEF-5E3917D47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20" y="4562338"/>
            <a:ext cx="750893" cy="7508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7801B72-327E-4646-8724-37BE1A1B5B21}"/>
              </a:ext>
            </a:extLst>
          </p:cNvPr>
          <p:cNvSpPr txBox="1"/>
          <p:nvPr/>
        </p:nvSpPr>
        <p:spPr>
          <a:xfrm>
            <a:off x="3966296" y="2095325"/>
            <a:ext cx="2119175" cy="844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Highlight important feature might accelerate the learning process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6D19E8-B47D-439C-ADE9-6923BA478FDB}"/>
              </a:ext>
            </a:extLst>
          </p:cNvPr>
          <p:cNvSpPr txBox="1"/>
          <p:nvPr/>
        </p:nvSpPr>
        <p:spPr>
          <a:xfrm>
            <a:off x="4175836" y="5030653"/>
            <a:ext cx="1857007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Provide extra images for network to learn</a:t>
            </a:r>
          </a:p>
        </p:txBody>
      </p:sp>
      <p:sp>
        <p:nvSpPr>
          <p:cNvPr id="52" name="Rounded Rectangle 47">
            <a:extLst>
              <a:ext uri="{FF2B5EF4-FFF2-40B4-BE49-F238E27FC236}">
                <a16:creationId xmlns:a16="http://schemas.microsoft.com/office/drawing/2014/main" id="{29CBDA1B-F54C-4F9C-8855-61E26F9924FD}"/>
              </a:ext>
            </a:extLst>
          </p:cNvPr>
          <p:cNvSpPr/>
          <p:nvPr/>
        </p:nvSpPr>
        <p:spPr>
          <a:xfrm>
            <a:off x="10891577" y="3087268"/>
            <a:ext cx="592837" cy="39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49">
            <a:extLst>
              <a:ext uri="{FF2B5EF4-FFF2-40B4-BE49-F238E27FC236}">
                <a16:creationId xmlns:a16="http://schemas.microsoft.com/office/drawing/2014/main" id="{0352F5F4-5113-4A5A-9D81-01D56C284856}"/>
              </a:ext>
            </a:extLst>
          </p:cNvPr>
          <p:cNvSpPr/>
          <p:nvPr/>
        </p:nvSpPr>
        <p:spPr>
          <a:xfrm>
            <a:off x="7074624" y="3111835"/>
            <a:ext cx="1006553" cy="4620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7">
                <a:extLst>
                  <a:ext uri="{FF2B5EF4-FFF2-40B4-BE49-F238E27FC236}">
                    <a16:creationId xmlns:a16="http://schemas.microsoft.com/office/drawing/2014/main" id="{67389D03-A163-4902-8B5C-69A9012A1F10}"/>
                  </a:ext>
                </a:extLst>
              </p:cNvPr>
              <p:cNvSpPr txBox="1"/>
              <p:nvPr/>
            </p:nvSpPr>
            <p:spPr>
              <a:xfrm>
                <a:off x="7014933" y="3166758"/>
                <a:ext cx="11256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m:oMathPara>
                </a14:m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4" name="文本框 7">
                <a:extLst>
                  <a:ext uri="{FF2B5EF4-FFF2-40B4-BE49-F238E27FC236}">
                    <a16:creationId xmlns:a16="http://schemas.microsoft.com/office/drawing/2014/main" id="{67389D03-A163-4902-8B5C-69A9012A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33" y="3166758"/>
                <a:ext cx="112566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11">
                <a:extLst>
                  <a:ext uri="{FF2B5EF4-FFF2-40B4-BE49-F238E27FC236}">
                    <a16:creationId xmlns:a16="http://schemas.microsoft.com/office/drawing/2014/main" id="{8FF418B8-668F-4563-AE2C-583D7A10CB40}"/>
                  </a:ext>
                </a:extLst>
              </p:cNvPr>
              <p:cNvSpPr txBox="1"/>
              <p:nvPr/>
            </p:nvSpPr>
            <p:spPr>
              <a:xfrm>
                <a:off x="11013795" y="3136076"/>
                <a:ext cx="2592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文本框 11">
                <a:extLst>
                  <a:ext uri="{FF2B5EF4-FFF2-40B4-BE49-F238E27FC236}">
                    <a16:creationId xmlns:a16="http://schemas.microsoft.com/office/drawing/2014/main" id="{8FF418B8-668F-4563-AE2C-583D7A10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795" y="3136076"/>
                <a:ext cx="259294" cy="307777"/>
              </a:xfrm>
              <a:prstGeom prst="rect">
                <a:avLst/>
              </a:prstGeom>
              <a:blipFill>
                <a:blip r:embed="rId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右箭头 19">
            <a:extLst>
              <a:ext uri="{FF2B5EF4-FFF2-40B4-BE49-F238E27FC236}">
                <a16:creationId xmlns:a16="http://schemas.microsoft.com/office/drawing/2014/main" id="{F713DE90-76ED-4A54-A84C-9C4043370E02}"/>
              </a:ext>
            </a:extLst>
          </p:cNvPr>
          <p:cNvSpPr/>
          <p:nvPr/>
        </p:nvSpPr>
        <p:spPr>
          <a:xfrm rot="5400000">
            <a:off x="7323143" y="2722822"/>
            <a:ext cx="502146" cy="18614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右箭头 19">
            <a:extLst>
              <a:ext uri="{FF2B5EF4-FFF2-40B4-BE49-F238E27FC236}">
                <a16:creationId xmlns:a16="http://schemas.microsoft.com/office/drawing/2014/main" id="{A90BCC75-CEB6-4684-8DF1-9F1CCCF77028}"/>
              </a:ext>
            </a:extLst>
          </p:cNvPr>
          <p:cNvSpPr/>
          <p:nvPr/>
        </p:nvSpPr>
        <p:spPr>
          <a:xfrm>
            <a:off x="8232293" y="3234033"/>
            <a:ext cx="904623" cy="1424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右箭头 19">
            <a:extLst>
              <a:ext uri="{FF2B5EF4-FFF2-40B4-BE49-F238E27FC236}">
                <a16:creationId xmlns:a16="http://schemas.microsoft.com/office/drawing/2014/main" id="{ED95EF48-5ED5-4BAC-927A-A09E6F5A4660}"/>
              </a:ext>
            </a:extLst>
          </p:cNvPr>
          <p:cNvSpPr/>
          <p:nvPr/>
        </p:nvSpPr>
        <p:spPr>
          <a:xfrm>
            <a:off x="10446777" y="3181670"/>
            <a:ext cx="389823" cy="20269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右箭头 19">
            <a:extLst>
              <a:ext uri="{FF2B5EF4-FFF2-40B4-BE49-F238E27FC236}">
                <a16:creationId xmlns:a16="http://schemas.microsoft.com/office/drawing/2014/main" id="{61215E24-FD10-4C2E-B122-BB3462619459}"/>
              </a:ext>
            </a:extLst>
          </p:cNvPr>
          <p:cNvSpPr/>
          <p:nvPr/>
        </p:nvSpPr>
        <p:spPr>
          <a:xfrm rot="2460527">
            <a:off x="10375540" y="2609316"/>
            <a:ext cx="663937" cy="1700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05D685-752C-4B95-B22C-A15353E629FD}"/>
              </a:ext>
            </a:extLst>
          </p:cNvPr>
          <p:cNvSpPr/>
          <p:nvPr/>
        </p:nvSpPr>
        <p:spPr>
          <a:xfrm>
            <a:off x="6272279" y="1549239"/>
            <a:ext cx="5664461" cy="3319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furniture, rug&#10;&#10;Description automatically generated">
            <a:extLst>
              <a:ext uri="{FF2B5EF4-FFF2-40B4-BE49-F238E27FC236}">
                <a16:creationId xmlns:a16="http://schemas.microsoft.com/office/drawing/2014/main" id="{4D5D7143-FD5B-4E72-AF88-DEDE188F9C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>
          <a:xfrm>
            <a:off x="6426737" y="1658250"/>
            <a:ext cx="904622" cy="883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32AD057-A3E1-4807-B07A-213FD2F6EDCB}"/>
                  </a:ext>
                </a:extLst>
              </p:cNvPr>
              <p:cNvSpPr txBox="1"/>
              <p:nvPr/>
            </p:nvSpPr>
            <p:spPr>
              <a:xfrm>
                <a:off x="7452487" y="1945982"/>
                <a:ext cx="2850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 sz="140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32AD057-A3E1-4807-B07A-213FD2F6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487" y="1945982"/>
                <a:ext cx="28501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标题 1">
            <a:extLst>
              <a:ext uri="{FF2B5EF4-FFF2-40B4-BE49-F238E27FC236}">
                <a16:creationId xmlns:a16="http://schemas.microsoft.com/office/drawing/2014/main" id="{AA6F3689-9766-4AE4-9695-5A1EF23CAE8A}"/>
              </a:ext>
            </a:extLst>
          </p:cNvPr>
          <p:cNvSpPr txBox="1">
            <a:spLocks/>
          </p:cNvSpPr>
          <p:nvPr/>
        </p:nvSpPr>
        <p:spPr>
          <a:xfrm>
            <a:off x="6201542" y="1255379"/>
            <a:ext cx="5537877" cy="3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DCGAN + PCA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0863A4-D882-466D-AE7C-B88C4E6F9E14}"/>
              </a:ext>
            </a:extLst>
          </p:cNvPr>
          <p:cNvSpPr txBox="1"/>
          <p:nvPr/>
        </p:nvSpPr>
        <p:spPr>
          <a:xfrm>
            <a:off x="6426737" y="4128859"/>
            <a:ext cx="5537877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- Simplified information allows easy capture of important features</a:t>
            </a:r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- Large number of similar ensures sufficient information is provided </a:t>
            </a:r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311E3092-AA86-4DDB-B46D-264FB238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90" y="1649052"/>
            <a:ext cx="904623" cy="9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AEE55-BE0A-48AB-BD56-A2208A9B10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44" y="1901296"/>
            <a:ext cx="904623" cy="904623"/>
          </a:xfrm>
          <a:prstGeom prst="rect">
            <a:avLst/>
          </a:prstGeom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F14D65F4-03BA-48BE-B85D-5EA049B5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300" y="3042410"/>
            <a:ext cx="904624" cy="90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573CC3-FF09-4843-A3AF-55F8A194BAC4}"/>
                  </a:ext>
                </a:extLst>
              </p:cNvPr>
              <p:cNvSpPr txBox="1"/>
              <p:nvPr/>
            </p:nvSpPr>
            <p:spPr>
              <a:xfrm>
                <a:off x="7892059" y="5648168"/>
                <a:ext cx="3954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HK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573CC3-FF09-4843-A3AF-55F8A194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59" y="5648168"/>
                <a:ext cx="39544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右箭头 19">
            <a:extLst>
              <a:ext uri="{FF2B5EF4-FFF2-40B4-BE49-F238E27FC236}">
                <a16:creationId xmlns:a16="http://schemas.microsoft.com/office/drawing/2014/main" id="{47DEF870-6E30-4E90-BFAA-7A3A65351012}"/>
              </a:ext>
            </a:extLst>
          </p:cNvPr>
          <p:cNvSpPr/>
          <p:nvPr/>
        </p:nvSpPr>
        <p:spPr>
          <a:xfrm>
            <a:off x="9803516" y="5832834"/>
            <a:ext cx="364727" cy="1694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092C876-8BA7-476C-A527-F8C843BCA320}"/>
              </a:ext>
            </a:extLst>
          </p:cNvPr>
          <p:cNvGrpSpPr/>
          <p:nvPr/>
        </p:nvGrpSpPr>
        <p:grpSpPr>
          <a:xfrm>
            <a:off x="10395482" y="5709282"/>
            <a:ext cx="1187184" cy="386294"/>
            <a:chOff x="2290315" y="3594278"/>
            <a:chExt cx="1283559" cy="439825"/>
          </a:xfrm>
        </p:grpSpPr>
        <p:sp>
          <p:nvSpPr>
            <p:cNvPr id="78" name="矩形 8">
              <a:extLst>
                <a:ext uri="{FF2B5EF4-FFF2-40B4-BE49-F238E27FC236}">
                  <a16:creationId xmlns:a16="http://schemas.microsoft.com/office/drawing/2014/main" id="{57645F4A-1402-4A7E-86E4-828000D97F90}"/>
                </a:ext>
              </a:extLst>
            </p:cNvPr>
            <p:cNvSpPr/>
            <p:nvPr/>
          </p:nvSpPr>
          <p:spPr>
            <a:xfrm rot="5400000">
              <a:off x="2712182" y="3172411"/>
              <a:ext cx="439825" cy="12835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16">
              <a:extLst>
                <a:ext uri="{FF2B5EF4-FFF2-40B4-BE49-F238E27FC236}">
                  <a16:creationId xmlns:a16="http://schemas.microsoft.com/office/drawing/2014/main" id="{2A5E49FD-6EC2-473F-A9AF-2AF378F36F31}"/>
                </a:ext>
              </a:extLst>
            </p:cNvPr>
            <p:cNvSpPr txBox="1"/>
            <p:nvPr/>
          </p:nvSpPr>
          <p:spPr>
            <a:xfrm>
              <a:off x="2366954" y="3660302"/>
              <a:ext cx="1130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err="1">
                  <a:latin typeface="Calibri" panose="020F0502020204030204" pitchFamily="34" charset="0"/>
                  <a:cs typeface="Calibri" panose="020F0502020204030204" pitchFamily="34" charset="0"/>
                </a:rPr>
                <a:t>AlexNet</a:t>
              </a:r>
              <a:endParaRPr lang="zh-CN" alt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484293E-E867-4AC1-8D45-27FBD072B29C}"/>
              </a:ext>
            </a:extLst>
          </p:cNvPr>
          <p:cNvSpPr/>
          <p:nvPr/>
        </p:nvSpPr>
        <p:spPr>
          <a:xfrm>
            <a:off x="6272279" y="5188125"/>
            <a:ext cx="5393768" cy="1472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1" name="标题 1">
            <a:extLst>
              <a:ext uri="{FF2B5EF4-FFF2-40B4-BE49-F238E27FC236}">
                <a16:creationId xmlns:a16="http://schemas.microsoft.com/office/drawing/2014/main" id="{6F88A12B-5913-4336-AB57-2439A1E2ECD8}"/>
              </a:ext>
            </a:extLst>
          </p:cNvPr>
          <p:cNvSpPr txBox="1">
            <a:spLocks/>
          </p:cNvSpPr>
          <p:nvPr/>
        </p:nvSpPr>
        <p:spPr>
          <a:xfrm>
            <a:off x="6218391" y="4935745"/>
            <a:ext cx="5122069" cy="273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</a:rPr>
              <a:t>Training Process</a:t>
            </a:r>
            <a:endParaRPr lang="zh-CN" altLang="en-US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E104E0F1-F6DC-4BC9-B5D5-555A70ED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32" y="5332178"/>
            <a:ext cx="1131422" cy="11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>
            <a:extLst>
              <a:ext uri="{FF2B5EF4-FFF2-40B4-BE49-F238E27FC236}">
                <a16:creationId xmlns:a16="http://schemas.microsoft.com/office/drawing/2014/main" id="{43F13AF6-05B5-415E-A609-271284C6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66" y="5314323"/>
            <a:ext cx="1131421" cy="11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8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2" grpId="0"/>
      <p:bldP spid="63" grpId="0"/>
      <p:bldP spid="67" grpId="0"/>
      <p:bldP spid="75" grpId="0"/>
      <p:bldP spid="76" grpId="0" animBg="1"/>
      <p:bldP spid="80" grpId="0" animBg="1"/>
      <p:bldP spid="8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029D25A9F90B45AE377FAFAE7A2852" ma:contentTypeVersion="10" ma:contentTypeDescription="Create a new document." ma:contentTypeScope="" ma:versionID="0ba500261f764238fbc5fbec6a19510a">
  <xsd:schema xmlns:xsd="http://www.w3.org/2001/XMLSchema" xmlns:xs="http://www.w3.org/2001/XMLSchema" xmlns:p="http://schemas.microsoft.com/office/2006/metadata/properties" xmlns:ns3="35e312a0-0a84-49f8-ad4f-cde7640adc5a" xmlns:ns4="7b18c8bc-1a5a-4c45-9616-2dc685ab1c47" targetNamespace="http://schemas.microsoft.com/office/2006/metadata/properties" ma:root="true" ma:fieldsID="af54988badc394aee2ceed7ff6da1841" ns3:_="" ns4:_="">
    <xsd:import namespace="35e312a0-0a84-49f8-ad4f-cde7640adc5a"/>
    <xsd:import namespace="7b18c8bc-1a5a-4c45-9616-2dc685ab1c4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312a0-0a84-49f8-ad4f-cde7640adc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18c8bc-1a5a-4c45-9616-2dc685ab1c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C3BA79-8C56-4A38-8039-92C8ED8395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403C96-A566-4B83-A1F1-F6C9912F778E}">
  <ds:schemaRefs>
    <ds:schemaRef ds:uri="35e312a0-0a84-49f8-ad4f-cde7640adc5a"/>
    <ds:schemaRef ds:uri="7b18c8bc-1a5a-4c45-9616-2dc685ab1c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185D91-C0AB-4B0B-A3A3-C4ADB00E921B}">
  <ds:schemaRefs>
    <ds:schemaRef ds:uri="35e312a0-0a84-49f8-ad4f-cde7640adc5a"/>
    <ds:schemaRef ds:uri="7b18c8bc-1a5a-4c45-9616-2dc685ab1c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 Kit KOT</dc:creator>
  <cp:revision>6</cp:revision>
  <dcterms:created xsi:type="dcterms:W3CDTF">2021-02-17T02:56:04Z</dcterms:created>
  <dcterms:modified xsi:type="dcterms:W3CDTF">2021-05-20T08:53:10Z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0x0101001C029D25A9F90B45AE377FAFAE7A2852</vt:lpwstr>
  </property>
</Properties>
</file>